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7" r:id="rId6"/>
    <p:sldId id="261" r:id="rId7"/>
    <p:sldId id="262" r:id="rId8"/>
    <p:sldId id="270" r:id="rId9"/>
    <p:sldId id="271" r:id="rId10"/>
    <p:sldId id="280" r:id="rId11"/>
    <p:sldId id="311" r:id="rId12"/>
    <p:sldId id="308" r:id="rId13"/>
    <p:sldId id="309" r:id="rId14"/>
    <p:sldId id="288" r:id="rId15"/>
    <p:sldId id="290" r:id="rId16"/>
    <p:sldId id="293" r:id="rId17"/>
    <p:sldId id="273" r:id="rId18"/>
    <p:sldId id="278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0" r:id="rId27"/>
    <p:sldId id="313" r:id="rId28"/>
    <p:sldId id="314" r:id="rId29"/>
    <p:sldId id="269" r:id="rId30"/>
    <p:sldId id="265" r:id="rId31"/>
    <p:sldId id="266" r:id="rId3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9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0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C2A6C-66CA-4271-B563-00CAA23964AF}" type="datetimeFigureOut">
              <a:rPr lang="th-TH" smtClean="0"/>
              <a:pPr/>
              <a:t>10/07/59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840DB-C9BC-486D-87D8-80746579B35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311529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840DB-C9BC-486D-87D8-80746579B35A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943644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840DB-C9BC-486D-87D8-80746579B35A}" type="slidenum">
              <a:rPr lang="th-TH" smtClean="0"/>
              <a:pPr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94516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D565-7D38-480B-9555-A37D1561B597}" type="datetimeFigureOut">
              <a:rPr lang="th-TH" smtClean="0"/>
              <a:pPr/>
              <a:t>10/07/59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4818-B829-4FD1-91FF-8A44054BFB3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125768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D565-7D38-480B-9555-A37D1561B597}" type="datetimeFigureOut">
              <a:rPr lang="th-TH" smtClean="0"/>
              <a:pPr/>
              <a:t>10/07/59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4818-B829-4FD1-91FF-8A44054BFB3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97838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D565-7D38-480B-9555-A37D1561B597}" type="datetimeFigureOut">
              <a:rPr lang="th-TH" smtClean="0"/>
              <a:pPr/>
              <a:t>10/07/59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4818-B829-4FD1-91FF-8A44054BFB3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73288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D565-7D38-480B-9555-A37D1561B597}" type="datetimeFigureOut">
              <a:rPr lang="th-TH" smtClean="0"/>
              <a:pPr/>
              <a:t>10/07/59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4818-B829-4FD1-91FF-8A44054BFB3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325572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D565-7D38-480B-9555-A37D1561B597}" type="datetimeFigureOut">
              <a:rPr lang="th-TH" smtClean="0"/>
              <a:pPr/>
              <a:t>10/07/59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4818-B829-4FD1-91FF-8A44054BFB3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52051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D565-7D38-480B-9555-A37D1561B597}" type="datetimeFigureOut">
              <a:rPr lang="th-TH" smtClean="0"/>
              <a:pPr/>
              <a:t>10/07/59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4818-B829-4FD1-91FF-8A44054BFB3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73972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D565-7D38-480B-9555-A37D1561B597}" type="datetimeFigureOut">
              <a:rPr lang="th-TH" smtClean="0"/>
              <a:pPr/>
              <a:t>10/07/59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4818-B829-4FD1-91FF-8A44054BFB3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11516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D565-7D38-480B-9555-A37D1561B597}" type="datetimeFigureOut">
              <a:rPr lang="th-TH" smtClean="0"/>
              <a:pPr/>
              <a:t>10/07/59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4818-B829-4FD1-91FF-8A44054BFB3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60320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D565-7D38-480B-9555-A37D1561B597}" type="datetimeFigureOut">
              <a:rPr lang="th-TH" smtClean="0"/>
              <a:pPr/>
              <a:t>10/07/59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4818-B829-4FD1-91FF-8A44054BFB3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176030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D565-7D38-480B-9555-A37D1561B597}" type="datetimeFigureOut">
              <a:rPr lang="th-TH" smtClean="0"/>
              <a:pPr/>
              <a:t>10/07/59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4818-B829-4FD1-91FF-8A44054BFB3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096663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D565-7D38-480B-9555-A37D1561B597}" type="datetimeFigureOut">
              <a:rPr lang="th-TH" smtClean="0"/>
              <a:pPr/>
              <a:t>10/07/59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4818-B829-4FD1-91FF-8A44054BFB3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650213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DD565-7D38-480B-9555-A37D1561B597}" type="datetimeFigureOut">
              <a:rPr lang="th-TH" smtClean="0"/>
              <a:pPr/>
              <a:t>10/07/59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94818-B829-4FD1-91FF-8A44054BFB3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1639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7504" y="188640"/>
            <a:ext cx="8856984" cy="65527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th-TH" sz="4800" b="1" dirty="0" smtClean="0">
              <a:solidFill>
                <a:srgbClr val="002060"/>
              </a:solidFill>
            </a:endParaRPr>
          </a:p>
          <a:p>
            <a:r>
              <a:rPr lang="th-TH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ก้าวย่างแห่งการพัฒนา</a:t>
            </a:r>
            <a:endParaRPr lang="en-US" sz="4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โรงพยาบาลคุณภาพ</a:t>
            </a:r>
          </a:p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การดูแลรักษาผู้ป่วย</a:t>
            </a:r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วัณ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โรค</a:t>
            </a:r>
          </a:p>
          <a:p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Hospital Standards for Quality Tuberculosis care </a:t>
            </a:r>
            <a:endParaRPr lang="en-US" sz="2800" b="1" dirty="0" smtClean="0">
              <a:solidFill>
                <a:srgbClr val="002060"/>
              </a:solidFill>
              <a:latin typeface="Garamond" pitchFamily="18" charset="0"/>
            </a:endParaRPr>
          </a:p>
          <a:p>
            <a:endParaRPr lang="th-TH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โรงพยาบาลเชียงคำ</a:t>
            </a:r>
          </a:p>
          <a:p>
            <a:endParaRPr lang="th-TH" sz="4000" b="1" dirty="0" smtClean="0">
              <a:solidFill>
                <a:srgbClr val="7030A0"/>
              </a:solidFill>
            </a:endParaRPr>
          </a:p>
          <a:p>
            <a:endParaRPr lang="th-TH" sz="60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07637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23528" y="404664"/>
            <a:ext cx="8640960" cy="62646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th-TH" sz="11200" b="1" dirty="0" smtClean="0">
              <a:latin typeface="TH Niramit AS" pitchFamily="2" charset="-34"/>
            </a:endParaRPr>
          </a:p>
          <a:p>
            <a:pPr marL="0" indent="0">
              <a:buNone/>
            </a:pPr>
            <a:endParaRPr lang="th-TH" sz="11200" b="1" u="sng" dirty="0" smtClean="0">
              <a:latin typeface="TH Niramit AS" pitchFamily="2" charset="-34"/>
            </a:endParaRPr>
          </a:p>
          <a:p>
            <a:pPr marL="0" indent="0">
              <a:buNone/>
            </a:pPr>
            <a:r>
              <a:rPr lang="th-TH" sz="1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</a:rPr>
              <a:t>2 </a:t>
            </a:r>
            <a:r>
              <a:rPr lang="th-TH" sz="11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</a:rPr>
              <a:t>พัฒนา</a:t>
            </a:r>
            <a:r>
              <a:rPr lang="th-TH" sz="11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</a:rPr>
              <a:t>คุณภาพ งาน</a:t>
            </a:r>
            <a:r>
              <a:rPr lang="th-TH" sz="11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</a:rPr>
              <a:t>ชันสูตร</a:t>
            </a:r>
          </a:p>
          <a:p>
            <a:pPr>
              <a:buNone/>
            </a:pPr>
            <a:r>
              <a:rPr lang="th-TH" sz="11200" b="1" dirty="0" smtClean="0">
                <a:solidFill>
                  <a:srgbClr val="002060"/>
                </a:solidFill>
                <a:latin typeface="TH Niramit AS" pitchFamily="2" charset="-34"/>
              </a:rPr>
              <a:t>-การ</a:t>
            </a:r>
            <a:r>
              <a:rPr lang="th-TH" sz="11200" b="1" dirty="0">
                <a:solidFill>
                  <a:srgbClr val="002060"/>
                </a:solidFill>
                <a:latin typeface="TH Niramit AS" pitchFamily="2" charset="-34"/>
              </a:rPr>
              <a:t>จัดทำทะเบียนชันสูตรเสมหะวัณ</a:t>
            </a:r>
            <a:r>
              <a:rPr lang="th-TH" sz="11200" b="1" dirty="0" smtClean="0">
                <a:solidFill>
                  <a:srgbClr val="002060"/>
                </a:solidFill>
                <a:latin typeface="TH Niramit AS" pitchFamily="2" charset="-34"/>
              </a:rPr>
              <a:t>โรคให้ครบถ้วน </a:t>
            </a:r>
            <a:endParaRPr lang="th-TH" sz="11200" b="1" dirty="0">
              <a:solidFill>
                <a:srgbClr val="002060"/>
              </a:solidFill>
              <a:latin typeface="TH Niramit AS" pitchFamily="2" charset="-34"/>
            </a:endParaRPr>
          </a:p>
          <a:p>
            <a:pPr marL="0" indent="0">
              <a:buNone/>
            </a:pPr>
            <a:r>
              <a:rPr lang="th-TH" sz="11200" b="1" dirty="0" smtClean="0">
                <a:solidFill>
                  <a:srgbClr val="002060"/>
                </a:solidFill>
                <a:latin typeface="TH Niramit AS" pitchFamily="2" charset="-34"/>
              </a:rPr>
              <a:t>-การ</a:t>
            </a:r>
            <a:r>
              <a:rPr lang="th-TH" sz="11200" b="1" dirty="0">
                <a:solidFill>
                  <a:srgbClr val="002060"/>
                </a:solidFill>
                <a:latin typeface="TH Niramit AS" pitchFamily="2" charset="-34"/>
              </a:rPr>
              <a:t>ตรวจเสมหะ </a:t>
            </a:r>
            <a:r>
              <a:rPr lang="en-US" sz="11200" b="1" dirty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2- </a:t>
            </a:r>
            <a:r>
              <a:rPr lang="th-TH" sz="11200" b="1" dirty="0">
                <a:solidFill>
                  <a:srgbClr val="002060"/>
                </a:solidFill>
                <a:latin typeface="TH Niramit AS" pitchFamily="2" charset="-34"/>
              </a:rPr>
              <a:t>3 </a:t>
            </a:r>
            <a:r>
              <a:rPr lang="th-TH" sz="11200" b="1" dirty="0" smtClean="0">
                <a:solidFill>
                  <a:srgbClr val="002060"/>
                </a:solidFill>
                <a:latin typeface="TH Niramit AS" pitchFamily="2" charset="-34"/>
              </a:rPr>
              <a:t>ตัวอย่างเพื่อการ</a:t>
            </a:r>
            <a:r>
              <a:rPr lang="th-TH" sz="11200" b="1" dirty="0">
                <a:solidFill>
                  <a:srgbClr val="002060"/>
                </a:solidFill>
                <a:latin typeface="TH Niramit AS" pitchFamily="2" charset="-34"/>
              </a:rPr>
              <a:t>วินิจฉัยวัณโรค</a:t>
            </a:r>
            <a:r>
              <a:rPr lang="th-TH" sz="11200" b="1" dirty="0" smtClean="0">
                <a:solidFill>
                  <a:srgbClr val="002060"/>
                </a:solidFill>
                <a:latin typeface="TH Niramit AS" pitchFamily="2" charset="-34"/>
              </a:rPr>
              <a:t>ปอด</a:t>
            </a:r>
            <a:endParaRPr lang="th-TH" sz="11200" b="1" dirty="0">
              <a:solidFill>
                <a:srgbClr val="002060"/>
              </a:solidFill>
              <a:latin typeface="TH Niramit AS" pitchFamily="2" charset="-34"/>
            </a:endParaRPr>
          </a:p>
          <a:p>
            <a:pPr marL="457200" indent="-457200">
              <a:buNone/>
            </a:pPr>
            <a:r>
              <a:rPr lang="th-TH" sz="11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-ส่งตรวจเพาะเชื้อและทดสอบ</a:t>
            </a:r>
            <a:r>
              <a:rPr lang="th-TH" sz="11200" b="1" dirty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ความไวต่อ</a:t>
            </a:r>
            <a:r>
              <a:rPr lang="th-TH" sz="11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ยาใน</a:t>
            </a:r>
            <a:r>
              <a:rPr lang="th-TH" sz="11200" b="1" dirty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ผู้ป่วยที่มีประวัติการ</a:t>
            </a:r>
            <a:r>
              <a:rPr lang="th-TH" sz="11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รักษามาก่อน</a:t>
            </a:r>
          </a:p>
          <a:p>
            <a:pPr marL="457200" indent="-457200">
              <a:buNone/>
            </a:pPr>
            <a:r>
              <a:rPr lang="th-TH" sz="11200" b="1" dirty="0" smtClean="0">
                <a:solidFill>
                  <a:srgbClr val="002060"/>
                </a:solidFill>
                <a:latin typeface="TH Niramit AS" pitchFamily="2" charset="-34"/>
              </a:rPr>
              <a:t>พัฒนาคุณภาพวิธีการตรวจเสมหะ</a:t>
            </a:r>
            <a:r>
              <a:rPr lang="th-TH" sz="11200" b="1" dirty="0">
                <a:solidFill>
                  <a:srgbClr val="002060"/>
                </a:solidFill>
                <a:latin typeface="TH Niramit AS" pitchFamily="2" charset="-34"/>
              </a:rPr>
              <a:t> </a:t>
            </a:r>
            <a:r>
              <a:rPr lang="th-TH" sz="11200" b="1" dirty="0" smtClean="0">
                <a:solidFill>
                  <a:srgbClr val="002060"/>
                </a:solidFill>
                <a:latin typeface="TH Niramit AS" pitchFamily="2" charset="-34"/>
              </a:rPr>
              <a:t>อ้างอิงเกณฑ์</a:t>
            </a:r>
            <a:r>
              <a:rPr lang="th-TH" sz="11200" b="1" dirty="0">
                <a:solidFill>
                  <a:srgbClr val="002060"/>
                </a:solidFill>
                <a:latin typeface="TH Niramit AS" pitchFamily="2" charset="-34"/>
              </a:rPr>
              <a:t>ของกรม</a:t>
            </a:r>
            <a:r>
              <a:rPr lang="th-TH" sz="11200" b="1" dirty="0" smtClean="0">
                <a:solidFill>
                  <a:srgbClr val="002060"/>
                </a:solidFill>
                <a:latin typeface="TH Niramit AS" pitchFamily="2" charset="-34"/>
              </a:rPr>
              <a:t>ควบคุมโรค</a:t>
            </a:r>
            <a:r>
              <a:rPr lang="th-TH" sz="112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112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EQA/LQAS</a:t>
            </a:r>
            <a:r>
              <a:rPr lang="th-TH" sz="112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)</a:t>
            </a:r>
            <a:endParaRPr lang="th-TH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  <a:p>
            <a:pPr marL="457200" indent="-457200">
              <a:buNone/>
            </a:pPr>
            <a:endParaRPr lang="th-TH" sz="14400" b="1" dirty="0" smtClean="0">
              <a:solidFill>
                <a:srgbClr val="002060"/>
              </a:solidFill>
              <a:latin typeface="Cordia New" pitchFamily="34" charset="-34"/>
              <a:cs typeface="Cordia New" pitchFamily="34" charset="-34"/>
            </a:endParaRPr>
          </a:p>
          <a:p>
            <a:pPr marL="0" indent="0">
              <a:buNone/>
            </a:pPr>
            <a:r>
              <a:rPr lang="th-TH" sz="11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3. การบริหาร จัดการยาวัณโรค</a:t>
            </a:r>
            <a:endParaRPr lang="th-TH" sz="11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  <a:p>
            <a:r>
              <a:rPr lang="th-TH" sz="11200" b="1" dirty="0" smtClean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มี บริการเป็น </a:t>
            </a:r>
            <a:r>
              <a:rPr lang="en-US" sz="11200" b="1" u="sng" dirty="0" smtClean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one stop services  </a:t>
            </a:r>
            <a:r>
              <a:rPr lang="th-TH" sz="11200" b="1" dirty="0" smtClean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ที่คลินิก วัณโรค </a:t>
            </a:r>
          </a:p>
          <a:p>
            <a:r>
              <a:rPr lang="th-TH" sz="11200" b="1" dirty="0" smtClean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มีบริการ </a:t>
            </a:r>
            <a:r>
              <a:rPr lang="en-US" sz="11200" b="1" u="sng" dirty="0" smtClean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drug counseling </a:t>
            </a:r>
            <a:r>
              <a:rPr lang="th-TH" sz="11200" b="1" dirty="0" smtClean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โดยเภสัชกรและพยาบาลคลินิกวัณโรค</a:t>
            </a:r>
          </a:p>
          <a:p>
            <a:r>
              <a:rPr lang="th-TH" sz="11200" b="1" dirty="0" smtClean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มีบริการจัดยาเป็น </a:t>
            </a:r>
            <a:r>
              <a:rPr lang="en-US" sz="11200" b="1" u="sng" dirty="0" smtClean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daily dose / unit dose</a:t>
            </a:r>
            <a:r>
              <a:rPr lang="th-TH" sz="11200" b="1" u="sng" dirty="0" smtClean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11200" b="1" dirty="0" smtClean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และมีการตรวจสอบและจ่ายยาโดยเภสัชกร</a:t>
            </a:r>
          </a:p>
          <a:p>
            <a:r>
              <a:rPr lang="th-TH" sz="11200" b="1" dirty="0" smtClean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บริหารจัดการยาวัณโรคให้มีคุณภาพและปริมาณเพียงพอ </a:t>
            </a:r>
          </a:p>
          <a:p>
            <a:pPr marL="0" indent="0">
              <a:buNone/>
            </a:pPr>
            <a:endParaRPr lang="th-TH" sz="11200" b="1" dirty="0" smtClean="0">
              <a:solidFill>
                <a:schemeClr val="accent6">
                  <a:lumMod val="50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marL="0" indent="0">
              <a:buNone/>
            </a:pPr>
            <a:endParaRPr lang="th-TH" sz="7200" b="1" dirty="0" smtClean="0">
              <a:solidFill>
                <a:schemeClr val="accent6">
                  <a:lumMod val="50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197969"/>
            <a:ext cx="406858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002060"/>
                </a:solidFill>
                <a:latin typeface="TH Niramit AS" pitchFamily="2" charset="-34"/>
              </a:rPr>
              <a:t>       กิจกรรม</a:t>
            </a:r>
            <a:r>
              <a:rPr lang="th-TH" sz="3600" b="1" dirty="0">
                <a:solidFill>
                  <a:srgbClr val="002060"/>
                </a:solidFill>
                <a:latin typeface="TH Niramit AS" pitchFamily="2" charset="-34"/>
              </a:rPr>
              <a:t>การ</a:t>
            </a:r>
            <a:r>
              <a:rPr lang="th-TH" sz="3600" b="1" dirty="0" smtClean="0">
                <a:solidFill>
                  <a:srgbClr val="002060"/>
                </a:solidFill>
                <a:latin typeface="TH Niramit AS" pitchFamily="2" charset="-34"/>
              </a:rPr>
              <a:t>พัฒนา</a:t>
            </a:r>
          </a:p>
          <a:p>
            <a:endParaRPr lang="th-TH" sz="2000" b="1" dirty="0">
              <a:solidFill>
                <a:srgbClr val="002060"/>
              </a:solidFill>
              <a:latin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125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4</a:t>
            </a:r>
            <a:r>
              <a:rPr lang="th-TH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. ด้านข้อมูลระบบสารสน</a:t>
            </a:r>
            <a:r>
              <a:rPr lang="th-TH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เทส</a:t>
            </a:r>
            <a:r>
              <a:rPr lang="th-TH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</a:t>
            </a:r>
          </a:p>
          <a:p>
            <a:pPr marL="0" indent="0">
              <a:buNone/>
            </a:pPr>
            <a:r>
              <a:rPr lang="th-TH" sz="2800" b="1" dirty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-</a:t>
            </a:r>
            <a:r>
              <a:rPr lang="th-TH" sz="2800" b="1" dirty="0" err="1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บูรณา</a:t>
            </a:r>
            <a:r>
              <a:rPr lang="th-TH" sz="2800" b="1" dirty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การ การใช้โปรแกรม </a:t>
            </a:r>
            <a:r>
              <a:rPr lang="en-US" sz="2800" b="1" dirty="0" err="1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HosXp</a:t>
            </a:r>
            <a:r>
              <a:rPr lang="en-US" sz="2800" b="1" dirty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 .TBCM,TB data HUB ,NAP Program </a:t>
            </a:r>
            <a:endParaRPr lang="th-TH" sz="2800" b="1" dirty="0">
              <a:solidFill>
                <a:srgbClr val="002060"/>
              </a:solidFill>
              <a:latin typeface="Cordia New" pitchFamily="34" charset="-34"/>
              <a:cs typeface="Cordia New" pitchFamily="34" charset="-34"/>
            </a:endParaRPr>
          </a:p>
          <a:p>
            <a:pPr marL="0" indent="0">
              <a:buNone/>
            </a:pPr>
            <a:r>
              <a:rPr lang="th-TH" sz="2800" b="1" dirty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-การจัดทำรายงานอย่างครบถ้วน ส่งรายงานทุก 1 เดือนและทุก</a:t>
            </a:r>
            <a:r>
              <a:rPr lang="th-TH" sz="2800" b="1" dirty="0" err="1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ไตรมาส</a:t>
            </a:r>
            <a:endParaRPr lang="th-TH" sz="2800" b="1" dirty="0">
              <a:solidFill>
                <a:srgbClr val="002060"/>
              </a:solidFill>
              <a:latin typeface="Cordia New" pitchFamily="34" charset="-34"/>
              <a:cs typeface="Cordia New" pitchFamily="34" charset="-34"/>
            </a:endParaRPr>
          </a:p>
          <a:p>
            <a:pPr marL="0" indent="0">
              <a:buNone/>
            </a:pPr>
            <a:r>
              <a:rPr lang="th-TH" sz="2800" b="1" dirty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-</a:t>
            </a:r>
            <a:r>
              <a:rPr lang="th-TH" sz="2800" b="1" dirty="0" err="1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ชึ้น</a:t>
            </a:r>
            <a:r>
              <a:rPr lang="th-TH" sz="2800" b="1" dirty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ทะเบียนผู้ป่วยทุกราย</a:t>
            </a:r>
          </a:p>
          <a:p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2627784" y="197969"/>
            <a:ext cx="406858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002060"/>
                </a:solidFill>
                <a:latin typeface="TH Niramit AS" pitchFamily="2" charset="-34"/>
              </a:rPr>
              <a:t>       กิจกรรม</a:t>
            </a:r>
            <a:r>
              <a:rPr lang="th-TH" sz="3600" b="1" dirty="0">
                <a:solidFill>
                  <a:srgbClr val="002060"/>
                </a:solidFill>
                <a:latin typeface="TH Niramit AS" pitchFamily="2" charset="-34"/>
              </a:rPr>
              <a:t>การ</a:t>
            </a:r>
            <a:r>
              <a:rPr lang="th-TH" sz="3600" b="1" dirty="0" smtClean="0">
                <a:solidFill>
                  <a:srgbClr val="002060"/>
                </a:solidFill>
                <a:latin typeface="TH Niramit AS" pitchFamily="2" charset="-34"/>
              </a:rPr>
              <a:t>พัฒนา</a:t>
            </a:r>
          </a:p>
          <a:p>
            <a:endParaRPr lang="th-TH" sz="2000" b="1" dirty="0">
              <a:solidFill>
                <a:srgbClr val="002060"/>
              </a:solidFill>
              <a:latin typeface="TH Niramit AS" pitchFamily="2" charset="-34"/>
            </a:endParaRPr>
          </a:p>
        </p:txBody>
      </p:sp>
      <p:pic>
        <p:nvPicPr>
          <p:cNvPr id="5" name="Picture 3" descr="G:\รูป TBCM\หน้าTBCM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434340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0365" y="3359054"/>
            <a:ext cx="4464153" cy="295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15807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h-TH" sz="33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5. ด้านระบบบริการ</a:t>
            </a:r>
          </a:p>
          <a:p>
            <a:pPr marL="0" indent="0">
              <a:buNone/>
            </a:pPr>
            <a:r>
              <a:rPr lang="th-TH" sz="4400" b="1" dirty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3000" b="1" dirty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จัดทำแนวทางการดูแลผู้ป่วยในแผนกต่างๆ </a:t>
            </a:r>
            <a:endParaRPr lang="th-TH" sz="7100" b="1" dirty="0">
              <a:solidFill>
                <a:srgbClr val="002060"/>
              </a:solidFill>
              <a:latin typeface="Cordia New" pitchFamily="34" charset="-34"/>
              <a:cs typeface="Cordia New" pitchFamily="34" charset="-34"/>
            </a:endParaRPr>
          </a:p>
          <a:p>
            <a:r>
              <a:rPr lang="th-TH" sz="2600" b="1" dirty="0"/>
              <a:t>แนวทางการให้บริการ </a:t>
            </a:r>
            <a:r>
              <a:rPr lang="en-US" sz="2600" b="1" dirty="0"/>
              <a:t>OPD </a:t>
            </a:r>
            <a:r>
              <a:rPr lang="th-TH" sz="2600" b="1" dirty="0"/>
              <a:t>รายใหม่</a:t>
            </a:r>
          </a:p>
          <a:p>
            <a:r>
              <a:rPr lang="th-TH" sz="2600" b="1" dirty="0"/>
              <a:t>แนวทางการให้บริการ </a:t>
            </a:r>
            <a:r>
              <a:rPr lang="en-US" sz="2600" b="1" dirty="0"/>
              <a:t>OPD </a:t>
            </a:r>
            <a:r>
              <a:rPr lang="th-TH" sz="2600" b="1" dirty="0"/>
              <a:t>รายเก่า</a:t>
            </a:r>
          </a:p>
          <a:p>
            <a:r>
              <a:rPr lang="th-TH" sz="2600" b="1" dirty="0"/>
              <a:t>แนวทางการให้บริการ คลินิกวัณโรค</a:t>
            </a:r>
          </a:p>
          <a:p>
            <a:r>
              <a:rPr lang="th-TH" sz="2600" b="1" dirty="0"/>
              <a:t>แนวทางการให้บริการ </a:t>
            </a:r>
            <a:r>
              <a:rPr lang="en-US" sz="2600" b="1" dirty="0"/>
              <a:t>IPD</a:t>
            </a:r>
          </a:p>
          <a:p>
            <a:r>
              <a:rPr lang="th-TH" sz="2600" b="1" dirty="0"/>
              <a:t>แนวทางการดูแลรักษา ติดตามผู้ป่วยวัณโรค </a:t>
            </a:r>
            <a:endParaRPr lang="th-TH" sz="2600" b="1" dirty="0" smtClean="0"/>
          </a:p>
          <a:p>
            <a:r>
              <a:rPr lang="th-TH" sz="3100" b="1" dirty="0" smtClean="0">
                <a:solidFill>
                  <a:srgbClr val="002060"/>
                </a:solidFill>
                <a:latin typeface="TH Niramit AS" pitchFamily="2" charset="-34"/>
              </a:rPr>
              <a:t>จัดทำ</a:t>
            </a:r>
            <a:r>
              <a:rPr lang="en-US" sz="3100" b="1" dirty="0" smtClean="0">
                <a:solidFill>
                  <a:srgbClr val="002060"/>
                </a:solidFill>
                <a:latin typeface="TH Niramit AS" pitchFamily="2" charset="-34"/>
              </a:rPr>
              <a:t> </a:t>
            </a:r>
            <a:r>
              <a:rPr lang="en-US" sz="3100" b="1" dirty="0">
                <a:latin typeface="Cordia New" pitchFamily="34" charset="-34"/>
              </a:rPr>
              <a:t>Clinical Tracer Highlight</a:t>
            </a:r>
            <a:endParaRPr lang="th-TH" sz="3100" b="1" dirty="0" smtClean="0"/>
          </a:p>
          <a:p>
            <a:endParaRPr lang="th-TH" sz="2600" b="1" dirty="0" smtClean="0"/>
          </a:p>
          <a:p>
            <a:pPr marL="0" indent="0">
              <a:buNone/>
            </a:pPr>
            <a:r>
              <a:rPr lang="th-TH" b="1" dirty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                     ให้</a:t>
            </a:r>
            <a:r>
              <a:rPr lang="th-TH" b="1" dirty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คำปรึกษาก่อนและหลังตรวจ </a:t>
            </a:r>
            <a:r>
              <a:rPr lang="en-US" b="1" dirty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HIV</a:t>
            </a:r>
            <a:r>
              <a:rPr lang="th-TH" b="1" dirty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 ทุกราย</a:t>
            </a:r>
          </a:p>
          <a:p>
            <a:pPr marL="0" indent="0">
              <a:buNone/>
            </a:pPr>
            <a:r>
              <a:rPr lang="th-TH" b="1" dirty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          ดูแล</a:t>
            </a:r>
            <a:r>
              <a:rPr lang="th-TH" b="1" dirty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ให้ผู้ติดเชื้อ </a:t>
            </a:r>
            <a:r>
              <a:rPr lang="en-US" b="1" dirty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HIV </a:t>
            </a:r>
            <a:r>
              <a:rPr lang="th-TH" b="1" dirty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ได้รับยาต้าน</a:t>
            </a:r>
            <a:r>
              <a:rPr lang="th-TH" b="1" dirty="0" err="1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ไวรัส</a:t>
            </a:r>
            <a:r>
              <a:rPr lang="th-TH" b="1" dirty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ระหว่างรักษาวัณโรค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                           บริการ</a:t>
            </a:r>
            <a:r>
              <a:rPr lang="th-TH" b="1" dirty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ช่องทางด่วน </a:t>
            </a:r>
            <a:r>
              <a:rPr lang="en-US" sz="72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“</a:t>
            </a:r>
            <a:r>
              <a:rPr lang="th-TH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fast track”</a:t>
            </a:r>
            <a:endParaRPr lang="th-TH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th-TH" sz="28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                    สำหรับ</a:t>
            </a:r>
            <a:r>
              <a:rPr lang="th-TH" sz="2800" b="1" dirty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ตรวจผู้มีอาการสงสัยวัณโรค และผู้ป่วยวัณโรค</a:t>
            </a:r>
          </a:p>
          <a:p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2159866" y="151993"/>
            <a:ext cx="496855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002060"/>
                </a:solidFill>
                <a:latin typeface="TH Niramit AS" pitchFamily="2" charset="-34"/>
              </a:rPr>
              <a:t>              กิจกรรม</a:t>
            </a:r>
            <a:r>
              <a:rPr lang="th-TH" sz="3600" b="1" dirty="0">
                <a:solidFill>
                  <a:srgbClr val="002060"/>
                </a:solidFill>
                <a:latin typeface="TH Niramit AS" pitchFamily="2" charset="-34"/>
              </a:rPr>
              <a:t>การ</a:t>
            </a:r>
            <a:r>
              <a:rPr lang="th-TH" sz="3600" b="1" dirty="0" smtClean="0">
                <a:solidFill>
                  <a:srgbClr val="002060"/>
                </a:solidFill>
                <a:latin typeface="TH Niramit AS" pitchFamily="2" charset="-34"/>
              </a:rPr>
              <a:t>พัฒนา</a:t>
            </a:r>
          </a:p>
          <a:p>
            <a:endParaRPr lang="th-TH" sz="2000" b="1" dirty="0">
              <a:solidFill>
                <a:srgbClr val="002060"/>
              </a:solidFill>
              <a:latin typeface="TH Niramit AS" pitchFamily="2" charset="-34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00255"/>
            <a:ext cx="3424460" cy="237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50635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bangkok.go.th/upload/user/00000150/tb/OPD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920880" cy="496855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2267744" y="548680"/>
            <a:ext cx="446449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       “ Fast </a:t>
            </a:r>
            <a:r>
              <a:rPr lang="en-US" sz="3200" dirty="0">
                <a:solidFill>
                  <a:srgbClr val="FF0000"/>
                </a:solidFill>
              </a:rPr>
              <a:t>track </a:t>
            </a:r>
            <a:r>
              <a:rPr lang="en-US" sz="3200" dirty="0" smtClean="0">
                <a:solidFill>
                  <a:srgbClr val="FF0000"/>
                </a:solidFill>
              </a:rPr>
              <a:t>card” 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xmlns="" val="973705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 descr="20160606_0828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266520"/>
            <a:ext cx="2854136" cy="2290590"/>
          </a:xfrm>
        </p:spPr>
      </p:pic>
      <p:pic>
        <p:nvPicPr>
          <p:cNvPr id="6" name="รูปภาพ 5" descr="20160606_0829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90059"/>
            <a:ext cx="1835845" cy="3744417"/>
          </a:xfrm>
          <a:prstGeom prst="rect">
            <a:avLst/>
          </a:prstGeom>
        </p:spPr>
      </p:pic>
      <p:pic>
        <p:nvPicPr>
          <p:cNvPr id="7" name="รูปภาพ 6" descr="20160606_0834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221088"/>
            <a:ext cx="3142168" cy="2160240"/>
          </a:xfrm>
          <a:prstGeom prst="rect">
            <a:avLst/>
          </a:prstGeom>
        </p:spPr>
      </p:pic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>
          <a:xfrm>
            <a:off x="1349380" y="476672"/>
            <a:ext cx="1522512" cy="64807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OPD</a:t>
            </a:r>
            <a:endParaRPr lang="th-TH" dirty="0"/>
          </a:p>
        </p:txBody>
      </p:sp>
      <p:pic>
        <p:nvPicPr>
          <p:cNvPr id="8" name="Picture 2" descr="F:\รูป TB\20160606_0913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2649" y="4293096"/>
            <a:ext cx="3951070" cy="222247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979583" y="3325738"/>
            <a:ext cx="122413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   ER</a:t>
            </a:r>
            <a:endParaRPr lang="th-TH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979583" y="476672"/>
            <a:ext cx="1696873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Fast track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TB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0875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71600" y="372219"/>
            <a:ext cx="2376264" cy="79695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th-TH" sz="3600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sz="36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 เอกซเรย์ </a:t>
            </a:r>
            <a:r>
              <a:rPr lang="th-TH" dirty="0" smtClean="0">
                <a:latin typeface="TH Niramit AS" pitchFamily="2" charset="-34"/>
                <a:cs typeface="TH Niramit AS" pitchFamily="2" charset="-34"/>
              </a:rPr>
              <a:t/>
            </a:r>
            <a:br>
              <a:rPr lang="th-TH" dirty="0" smtClean="0">
                <a:latin typeface="TH Niramit AS" pitchFamily="2" charset="-34"/>
                <a:cs typeface="TH Niramit AS" pitchFamily="2" charset="-34"/>
              </a:rPr>
            </a:br>
            <a:endParaRPr lang="en-US" dirty="0"/>
          </a:p>
        </p:txBody>
      </p:sp>
      <p:pic>
        <p:nvPicPr>
          <p:cNvPr id="6" name="ตัวยึดเนื้อหา 5" descr="20160606_0906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96753"/>
            <a:ext cx="3888432" cy="2376264"/>
          </a:xfr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06232" y="2376350"/>
            <a:ext cx="4230816" cy="2969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79383" y="937041"/>
            <a:ext cx="162486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/>
              <a:t>    ชันสูตร</a:t>
            </a:r>
            <a:endParaRPr lang="th-TH" b="1" dirty="0"/>
          </a:p>
        </p:txBody>
      </p:sp>
      <p:pic>
        <p:nvPicPr>
          <p:cNvPr id="9" name="ตัวยึดเนื้อหา 3" descr="20160606_0827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365104"/>
            <a:ext cx="3746840" cy="21075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1680" y="3599438"/>
            <a:ext cx="165618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/>
              <a:t>ห้องจ่ายยา</a:t>
            </a:r>
            <a:endParaRPr lang="th-TH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979583" y="476672"/>
            <a:ext cx="1696873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Fast track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TB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5719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2566865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  แผนกผู้ป่วยใน</a:t>
            </a:r>
            <a:endParaRPr lang="en-US" sz="3200" dirty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2656"/>
            <a:ext cx="4343400" cy="29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รูปภาพ 4" descr="C360_2016-03-24-09-23-47-2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658258"/>
            <a:ext cx="4969026" cy="27950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84168" y="4869160"/>
            <a:ext cx="223224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/>
              <a:t>คลินิกวัณโรค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xmlns="" val="1212863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th-TH" sz="22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/>
            </a:r>
            <a:br>
              <a:rPr lang="th-TH" sz="22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</a:br>
            <a:r>
              <a:rPr lang="th-TH" sz="2200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/>
            </a:r>
            <a:br>
              <a:rPr lang="th-TH" sz="2200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</a:br>
            <a:r>
              <a:rPr lang="th-TH" sz="22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/>
            </a:r>
            <a:br>
              <a:rPr lang="th-TH" sz="22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</a:br>
            <a:endParaRPr lang="en-US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h-TH" b="1" dirty="0" smtClean="0">
              <a:solidFill>
                <a:srgbClr val="002060"/>
              </a:solidFill>
              <a:latin typeface="TH Niramit AS" pitchFamily="2" charset="-34"/>
            </a:endParaRPr>
          </a:p>
          <a:p>
            <a:pPr>
              <a:buNone/>
            </a:pPr>
            <a:endParaRPr lang="th-TH" b="1" dirty="0" smtClean="0">
              <a:solidFill>
                <a:srgbClr val="002060"/>
              </a:solidFill>
              <a:latin typeface="TH Niramit AS" pitchFamily="2" charset="-34"/>
            </a:endParaRPr>
          </a:p>
          <a:p>
            <a:pPr marL="457200" indent="-457200">
              <a:buNone/>
            </a:pPr>
            <a:endParaRPr lang="th-TH" b="1" dirty="0" smtClean="0">
              <a:latin typeface="TH Niramit AS" pitchFamily="2" charset="-34"/>
            </a:endParaRPr>
          </a:p>
          <a:p>
            <a:endParaRPr lang="en-US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55576" y="620688"/>
            <a:ext cx="8136904" cy="57554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th-TH" b="1" u="sng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  <a:p>
            <a:r>
              <a:rPr lang="th-TH" sz="32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6.พัฒนาเครือข่าย</a:t>
            </a:r>
          </a:p>
          <a:p>
            <a:r>
              <a:rPr lang="th-TH" b="1" dirty="0" smtClean="0">
                <a:solidFill>
                  <a:schemeClr val="tx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 </a:t>
            </a:r>
          </a:p>
          <a:p>
            <a:r>
              <a:rPr lang="th-TH" b="1" dirty="0" smtClean="0">
                <a:solidFill>
                  <a:schemeClr val="tx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จัดทำ</a:t>
            </a:r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เวทีเสวนาวัณโรค และมีการแต่งตั้ง</a:t>
            </a:r>
            <a:r>
              <a:rPr lang="th-TH" b="1" dirty="0" smtClean="0">
                <a:solidFill>
                  <a:schemeClr val="tx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คณะทำงานวัณ</a:t>
            </a:r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โรคร่วมกันซึ่งประกอบไปด้วย ผู้นำชุมชน องค์กรส่วนท้องถิ่น  </a:t>
            </a:r>
            <a:r>
              <a:rPr lang="th-TH" b="1" dirty="0" err="1">
                <a:solidFill>
                  <a:schemeClr val="tx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อส</a:t>
            </a:r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ม. และเจ้าหน้าที่สาธารณสุข เพื่อร่วมดำเนินการป้องกันแก้ไขวัณโรคในแต่ละพื้นที่ </a:t>
            </a:r>
            <a:endParaRPr lang="th-TH" b="1" dirty="0" smtClean="0">
              <a:solidFill>
                <a:schemeClr val="tx2">
                  <a:lumMod val="50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endParaRPr lang="th-TH" b="1" dirty="0">
              <a:solidFill>
                <a:schemeClr val="tx2">
                  <a:lumMod val="50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endParaRPr lang="th-TH" b="1" dirty="0">
              <a:solidFill>
                <a:schemeClr val="tx2">
                  <a:lumMod val="50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marL="457200" indent="-457200"/>
            <a:endParaRPr lang="en-US" b="1" dirty="0" smtClean="0">
              <a:solidFill>
                <a:srgbClr val="FF0000"/>
              </a:solidFill>
              <a:latin typeface="Cordia New" pitchFamily="34" charset="-34"/>
              <a:cs typeface="Cordia New" pitchFamily="34" charset="-34"/>
            </a:endParaRPr>
          </a:p>
          <a:p>
            <a:pPr marL="457200" indent="-457200"/>
            <a:endParaRPr lang="en-US" b="1" dirty="0">
              <a:solidFill>
                <a:srgbClr val="FF0000"/>
              </a:solidFill>
              <a:latin typeface="Cordia New" pitchFamily="34" charset="-34"/>
              <a:cs typeface="Cordia New" pitchFamily="34" charset="-34"/>
            </a:endParaRPr>
          </a:p>
          <a:p>
            <a:pPr marL="457200" indent="-457200"/>
            <a:endParaRPr lang="en-US" b="1" dirty="0" smtClean="0">
              <a:solidFill>
                <a:srgbClr val="FF0000"/>
              </a:solidFill>
              <a:latin typeface="Cordia New" pitchFamily="34" charset="-34"/>
              <a:cs typeface="Cordia New" pitchFamily="34" charset="-34"/>
            </a:endParaRPr>
          </a:p>
          <a:p>
            <a:pPr marL="457200" indent="-457200"/>
            <a:endParaRPr lang="en-US" b="1" dirty="0" smtClean="0">
              <a:solidFill>
                <a:srgbClr val="FF0000"/>
              </a:solidFill>
              <a:latin typeface="Cordia New" pitchFamily="34" charset="-34"/>
              <a:cs typeface="Cordia New" pitchFamily="34" charset="-34"/>
            </a:endParaRPr>
          </a:p>
          <a:p>
            <a:pPr marL="457200" indent="-457200"/>
            <a:endParaRPr lang="th-TH" b="1" dirty="0">
              <a:solidFill>
                <a:srgbClr val="FF0000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6" name="Picture 17" descr="C:\Documents and Settings\PCUCENTER6\Desktop\งานทีบีพันธนา59\รวมภาพงานทีบี\เพิ่มเติมเจ้า_9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7032"/>
            <a:ext cx="409839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:\Documents and Settings\PCUCENTER6\Desktop\งานทีบีพันธนา59\รวมภาพงานทีบี\LINE_P201637_171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17032"/>
            <a:ext cx="3474700" cy="220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47864" y="151993"/>
            <a:ext cx="3780553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002060"/>
                </a:solidFill>
                <a:latin typeface="TH Niramit AS" pitchFamily="2" charset="-34"/>
              </a:rPr>
              <a:t>      กิจกรรม</a:t>
            </a:r>
            <a:r>
              <a:rPr lang="th-TH" sz="3600" b="1" dirty="0">
                <a:solidFill>
                  <a:srgbClr val="002060"/>
                </a:solidFill>
                <a:latin typeface="TH Niramit AS" pitchFamily="2" charset="-34"/>
              </a:rPr>
              <a:t>การ</a:t>
            </a:r>
            <a:r>
              <a:rPr lang="th-TH" sz="3600" b="1" dirty="0" smtClean="0">
                <a:solidFill>
                  <a:srgbClr val="002060"/>
                </a:solidFill>
                <a:latin typeface="TH Niramit AS" pitchFamily="2" charset="-34"/>
              </a:rPr>
              <a:t>พัฒนา</a:t>
            </a:r>
          </a:p>
          <a:p>
            <a:endParaRPr lang="th-TH" sz="2000" b="1" dirty="0">
              <a:solidFill>
                <a:srgbClr val="002060"/>
              </a:solidFill>
              <a:latin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5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457200" indent="-457200"/>
            <a:r>
              <a:rPr lang="th-TH" sz="3100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th-TH" sz="3100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sz="31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ช่วยเหลือ สนับสนุน แบบองค์รวม /ปัจจัยสี่ </a:t>
            </a:r>
            <a:br>
              <a:rPr lang="th-TH" sz="31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sz="31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ประสาน </a:t>
            </a:r>
            <a:r>
              <a:rPr lang="th-TH" sz="3100" b="1" dirty="0" err="1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อปท</a:t>
            </a:r>
            <a:r>
              <a:rPr lang="th-TH" sz="31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1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NGO </a:t>
            </a:r>
            <a:r>
              <a:rPr lang="th-TH" sz="31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ชุมชน ติดตามการรักษาต่อเนื่อง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ตัวยึดเนื้อหา 3" descr="14635337394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659168"/>
            <a:ext cx="2035324" cy="2713766"/>
          </a:xfrm>
          <a:prstGeom prst="rect">
            <a:avLst/>
          </a:prstGeom>
        </p:spPr>
      </p:pic>
      <p:pic>
        <p:nvPicPr>
          <p:cNvPr id="5" name="รูปภาพ 4" descr="14635337375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572000"/>
            <a:ext cx="3124200" cy="1873299"/>
          </a:xfrm>
          <a:prstGeom prst="rect">
            <a:avLst/>
          </a:prstGeom>
        </p:spPr>
      </p:pic>
      <p:pic>
        <p:nvPicPr>
          <p:cNvPr id="6" name="รูปภาพ 5" descr="14635337444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54352" y="2132856"/>
            <a:ext cx="2945904" cy="1766391"/>
          </a:xfrm>
          <a:prstGeom prst="rect">
            <a:avLst/>
          </a:prstGeom>
        </p:spPr>
      </p:pic>
      <p:pic>
        <p:nvPicPr>
          <p:cNvPr id="7" name="รูปภาพ 6" descr="14635337330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4252254"/>
            <a:ext cx="3628256" cy="217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375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971550" y="461635"/>
            <a:ext cx="6913562" cy="523220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b="1" dirty="0" smtClean="0">
                <a:latin typeface="Angsana New" pitchFamily="18" charset="-34"/>
                <a:cs typeface="+mn-cs"/>
              </a:rPr>
              <a:t>.นิเทศ</a:t>
            </a:r>
            <a:r>
              <a:rPr lang="th-TH" b="1" dirty="0">
                <a:latin typeface="Angsana New" pitchFamily="18" charset="-34"/>
                <a:cs typeface="+mn-cs"/>
              </a:rPr>
              <a:t>ติดตามการดำเนินงานวัณโรค  เครือข่าย</a:t>
            </a:r>
            <a:r>
              <a:rPr lang="th-TH" b="1" dirty="0" smtClean="0">
                <a:latin typeface="Angsana New" pitchFamily="18" charset="-34"/>
                <a:cs typeface="+mn-cs"/>
              </a:rPr>
              <a:t>สุขภาพ </a:t>
            </a:r>
            <a:endParaRPr lang="th-TH" b="1" dirty="0">
              <a:latin typeface="Angsana New" pitchFamily="18" charset="-34"/>
              <a:cs typeface="+mn-cs"/>
            </a:endParaRPr>
          </a:p>
        </p:txBody>
      </p:sp>
      <p:pic>
        <p:nvPicPr>
          <p:cNvPr id="5123" name="Picture 10" descr="C:\Documents and Settings\PCUCENTER6\Desktop\งานทีบีพันธนา59\รวมภาพงานทีบี\5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65225"/>
            <a:ext cx="31686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2" descr="C:\Documents and Settings\PCUCENTER6\Desktop\งานทีบีพันธนา59\รวมภาพงานทีบี\5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33825"/>
            <a:ext cx="324008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3" descr="C:\Documents and Settings\PCUCENTER6\Desktop\งานทีบีพันธนา59\รวมภาพงานทีบี\5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01738"/>
            <a:ext cx="34194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4" descr="C:\Documents and Settings\PCUCENTER6\Desktop\งานทีบีพันธนา59\รวมภาพงานทีบี\5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3860800"/>
            <a:ext cx="31686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4675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 smtClean="0">
                <a:cs typeface="+mn-cs"/>
              </a:rPr>
              <a:t>คำสำคัญ</a:t>
            </a:r>
            <a:endParaRPr lang="th-TH" b="1" dirty="0">
              <a:cs typeface="+mn-cs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2565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/>
              <a:t>“โรงพยาบาลคุณภาพการดูแลรักษาวัณโรค” </a:t>
            </a:r>
            <a:r>
              <a:rPr lang="th-TH" b="1" dirty="0" smtClean="0"/>
              <a:t>หมายถึง</a:t>
            </a:r>
          </a:p>
          <a:p>
            <a:pPr marL="0" indent="0">
              <a:buNone/>
            </a:pPr>
            <a:r>
              <a:rPr lang="th-TH" b="1" dirty="0"/>
              <a:t> </a:t>
            </a:r>
            <a:r>
              <a:rPr lang="th-TH" b="1" dirty="0" smtClean="0"/>
              <a:t>    โรงพยาบาล</a:t>
            </a:r>
            <a:r>
              <a:rPr lang="th-TH" b="1" dirty="0"/>
              <a:t>ของรัฐ สังกัดสำนักงานปลัดกระทรวงสาธารณสุข </a:t>
            </a:r>
            <a:r>
              <a:rPr lang="th-TH" b="1" dirty="0" smtClean="0"/>
              <a:t>  ผ่าน</a:t>
            </a:r>
            <a:r>
              <a:rPr lang="th-TH" b="1" dirty="0"/>
              <a:t>การประเมินมาตรฐานโดยมีคะแนนรวมตั้งแต่ ๙๐ คะแนน ขึ้น</a:t>
            </a:r>
            <a:r>
              <a:rPr lang="th-TH" b="1" dirty="0" smtClean="0"/>
              <a:t>ไป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th-TH" b="1" dirty="0"/>
              <a:t>คุณภาพ หมายถึง </a:t>
            </a:r>
            <a:endParaRPr lang="th-TH" b="1" dirty="0" smtClean="0"/>
          </a:p>
          <a:p>
            <a:pPr marL="0" indent="0">
              <a:buNone/>
            </a:pPr>
            <a:r>
              <a:rPr lang="th-TH" b="1" dirty="0"/>
              <a:t> </a:t>
            </a:r>
            <a:r>
              <a:rPr lang="th-TH" b="1" dirty="0" smtClean="0"/>
              <a:t>         สถาน</a:t>
            </a:r>
            <a:r>
              <a:rPr lang="th-TH" b="1" dirty="0"/>
              <a:t>บริการสาธารณสุขสามารถดำเนินการครบถ้วน</a:t>
            </a:r>
            <a:r>
              <a:rPr lang="th-TH" b="1" dirty="0" smtClean="0"/>
              <a:t>ตาม   </a:t>
            </a:r>
          </a:p>
          <a:p>
            <a:pPr marL="0" indent="0">
              <a:buNone/>
            </a:pPr>
            <a:r>
              <a:rPr lang="th-TH" b="1" dirty="0"/>
              <a:t> </a:t>
            </a:r>
            <a:r>
              <a:rPr lang="th-TH" b="1" dirty="0" smtClean="0"/>
              <a:t>   มาตรฐานสากล</a:t>
            </a:r>
            <a:r>
              <a:rPr lang="th-TH" b="1" dirty="0"/>
              <a:t>การดูแลรักษาวัณโรค </a:t>
            </a:r>
            <a:r>
              <a:rPr lang="th-TH" sz="2400" b="1" dirty="0"/>
              <a:t>(</a:t>
            </a:r>
            <a:r>
              <a:rPr lang="en-US" sz="2400" b="1" dirty="0"/>
              <a:t>International Standard for </a:t>
            </a:r>
            <a:r>
              <a:rPr lang="en-US" sz="2400" b="1" dirty="0" smtClean="0"/>
              <a:t> </a:t>
            </a:r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 Tuberculosis </a:t>
            </a:r>
            <a:r>
              <a:rPr lang="en-US" sz="2400" b="1" dirty="0"/>
              <a:t>Care : ISTC</a:t>
            </a:r>
            <a:r>
              <a:rPr lang="th-TH" b="1" dirty="0"/>
              <a:t>) โดยประเมินด้วย 10 </a:t>
            </a:r>
            <a:r>
              <a:rPr lang="th-TH" b="1" dirty="0" smtClean="0"/>
              <a:t>มาตรฐาน</a:t>
            </a:r>
          </a:p>
          <a:p>
            <a:pPr marL="0" indent="0">
              <a:buNone/>
            </a:pPr>
            <a:r>
              <a:rPr lang="th-TH" b="1" dirty="0"/>
              <a:t> </a:t>
            </a:r>
            <a:r>
              <a:rPr lang="th-TH" b="1" dirty="0" smtClean="0"/>
              <a:t>                                    รวม </a:t>
            </a:r>
            <a:r>
              <a:rPr lang="th-TH" b="1" dirty="0"/>
              <a:t>20 ตัวชี้วัด</a:t>
            </a:r>
            <a:endParaRPr lang="th-TH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59811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683568" y="431006"/>
            <a:ext cx="7704782" cy="523220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b="1" dirty="0">
                <a:latin typeface="Angsana New" pitchFamily="18" charset="-34"/>
                <a:cs typeface="+mn-cs"/>
              </a:rPr>
              <a:t>นิเทศติดตามการดำเนินงานวัณโรค  เครือข่าย</a:t>
            </a:r>
            <a:r>
              <a:rPr lang="th-TH" b="1" dirty="0" smtClean="0">
                <a:latin typeface="Angsana New" pitchFamily="18" charset="-34"/>
                <a:cs typeface="+mn-cs"/>
              </a:rPr>
              <a:t>สุขภาพ  </a:t>
            </a:r>
            <a:endParaRPr lang="th-TH" b="1" dirty="0">
              <a:latin typeface="Angsana New" pitchFamily="18" charset="-34"/>
              <a:cs typeface="+mn-cs"/>
            </a:endParaRPr>
          </a:p>
        </p:txBody>
      </p:sp>
      <p:pic>
        <p:nvPicPr>
          <p:cNvPr id="5123" name="Picture 10" descr="C:\Documents and Settings\PCUCENTER6\Desktop\งานทีบีพันธนา59\รวมภาพงานทีบี\5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65225"/>
            <a:ext cx="31686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2" descr="C:\Documents and Settings\PCUCENTER6\Desktop\งานทีบีพันธนา59\รวมภาพงานทีบี\5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33825"/>
            <a:ext cx="324008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3" descr="C:\Documents and Settings\PCUCENTER6\Desktop\งานทีบีพันธนา59\รวมภาพงานทีบี\5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01738"/>
            <a:ext cx="34194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4" descr="C:\Documents and Settings\PCUCENTER6\Desktop\งานทีบีพันธนา59\รวมภาพงานทีบี\5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3860800"/>
            <a:ext cx="31686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4777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C:\Documents and Settings\PCUCENTER6\Desktop\งานทีบีพันธนา59\รวมภาพงานทีบี\ช่วยเหลือจากอปท_15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92200"/>
            <a:ext cx="187325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7" descr="C:\Documents and Settings\PCUCENTER6\Desktop\งานทีบีพันธนา59\รวมภาพงานทีบี\ช่วยเหลือจากอปท_74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9638" y="5084763"/>
            <a:ext cx="2830512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 descr="C:\Documents and Settings\PCUCENTER6\Desktop\งานทีบีพันธนา59\รวมภาพงานทีบี\ช่วยเหลือจากอปท_98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246188"/>
            <a:ext cx="1871662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 descr="C:\Documents and Settings\PCUCENTER6\Desktop\งานทีบีพันธนา59\รวมภาพงานทีบี\ล่าสุดลูกสาวกลับมา_68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5192713"/>
            <a:ext cx="244792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 descr="C:\Documents and Settings\PCUCENTER6\Desktop\งานทีบีพันธนา59\รวมภาพงานทีบี\เยี่ยมบ้าน_806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6775" y="1724025"/>
            <a:ext cx="241935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5" descr="C:\Documents and Settings\PCUCENTER6\Desktop\งานทีบีพันธนา59\รวมภาพงานทีบี\ล่าสุดลูกสาวกลับมา_859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0563" y="4797425"/>
            <a:ext cx="256063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5"/>
          <p:cNvSpPr txBox="1">
            <a:spLocks noChangeArrowheads="1"/>
          </p:cNvSpPr>
          <p:nvPr/>
        </p:nvSpPr>
        <p:spPr bwMode="auto">
          <a:xfrm>
            <a:off x="1252537" y="440186"/>
            <a:ext cx="6516687" cy="522287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b="1" dirty="0">
                <a:solidFill>
                  <a:srgbClr val="0070C0"/>
                </a:solidFill>
                <a:latin typeface="Angsana New" pitchFamily="18" charset="-34"/>
                <a:cs typeface="+mn-cs"/>
              </a:rPr>
              <a:t>การดูแลผู้ป่วยวัณโรคแบบองค์รวม  รพสต.เครือข่ายสุขภาพ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 flipV="1">
            <a:off x="4224338" y="2565400"/>
            <a:ext cx="360362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338857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283369" y="260648"/>
            <a:ext cx="8739187" cy="661988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b"/>
          <a:lstStyle/>
          <a:p>
            <a:pPr algn="ctr"/>
            <a:r>
              <a:rPr lang="th-TH" b="1" dirty="0" smtClean="0">
                <a:solidFill>
                  <a:srgbClr val="0000FF"/>
                </a:solidFill>
                <a:latin typeface="Angsana New" pitchFamily="18" charset="-34"/>
              </a:rPr>
              <a:t> จัดกิจกรรม</a:t>
            </a:r>
            <a:r>
              <a:rPr lang="th-TH" b="1" dirty="0">
                <a:solidFill>
                  <a:srgbClr val="0000FF"/>
                </a:solidFill>
                <a:latin typeface="Angsana New" pitchFamily="18" charset="-34"/>
              </a:rPr>
              <a:t>ป้องกันวัณโรคในชุมชนร่วมกับเครือข่ายบริการสุขภาพ </a:t>
            </a:r>
            <a:r>
              <a:rPr lang="th-TH" b="1" dirty="0" smtClean="0">
                <a:solidFill>
                  <a:srgbClr val="0000FF"/>
                </a:solidFill>
                <a:latin typeface="Angsana New" pitchFamily="18" charset="-34"/>
              </a:rPr>
              <a:t>  </a:t>
            </a:r>
            <a:endParaRPr lang="th-TH" b="1" dirty="0">
              <a:solidFill>
                <a:srgbClr val="0000FF"/>
              </a:solidFill>
              <a:latin typeface="Angsana New" pitchFamily="18" charset="-34"/>
            </a:endParaRPr>
          </a:p>
        </p:txBody>
      </p:sp>
      <p:pic>
        <p:nvPicPr>
          <p:cNvPr id="7171" name="Picture 12" descr="C:\Documents and Settings\PCUCENTER6\Desktop\งานทีบีพันธนา59\รวมภาพงานทีบี\เพิ่มเติมเจ้า_46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200" y="1185863"/>
            <a:ext cx="357505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4" descr="C:\Documents and Settings\PCUCENTER6\Desktop\งานทีบีพันธนา59\รวมภาพงานทีบี\2196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9013" y="1196975"/>
            <a:ext cx="3578225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6" descr="C:\Documents and Settings\PCUCENTER6\Desktop\งานทีบีพันธนา59\รวมภาพงานทีบี\ประชาคม_58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" y="4076700"/>
            <a:ext cx="37909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7" descr="C:\Documents and Settings\PCUCENTER6\Desktop\งานทีบีพันธนา59\รวมภาพงานทีบี\เพิ่มเติมเจ้า_9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2963" y="4230688"/>
            <a:ext cx="372427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Box 1"/>
          <p:cNvSpPr txBox="1">
            <a:spLocks noChangeArrowheads="1"/>
          </p:cNvSpPr>
          <p:nvPr/>
        </p:nvSpPr>
        <p:spPr bwMode="auto">
          <a:xfrm>
            <a:off x="1736725" y="3575050"/>
            <a:ext cx="1270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solidFill>
                  <a:srgbClr val="0070C0"/>
                </a:solidFill>
              </a:rPr>
              <a:t>ผู้นำชุมชน</a:t>
            </a:r>
          </a:p>
        </p:txBody>
      </p:sp>
      <p:sp>
        <p:nvSpPr>
          <p:cNvPr id="7176" name="TextBox 18"/>
          <p:cNvSpPr txBox="1">
            <a:spLocks noChangeArrowheads="1"/>
          </p:cNvSpPr>
          <p:nvPr/>
        </p:nvSpPr>
        <p:spPr bwMode="auto">
          <a:xfrm>
            <a:off x="5580063" y="3554413"/>
            <a:ext cx="22907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solidFill>
                  <a:srgbClr val="0070C0"/>
                </a:solidFill>
              </a:rPr>
              <a:t>นายกเทศบาลตำบล</a:t>
            </a:r>
          </a:p>
        </p:txBody>
      </p:sp>
    </p:spTree>
    <p:extLst>
      <p:ext uri="{BB962C8B-B14F-4D97-AF65-F5344CB8AC3E}">
        <p14:creationId xmlns:p14="http://schemas.microsoft.com/office/powerpoint/2010/main" xmlns="" val="29663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PCUCENTER6\Desktop\งานทีบีพันธนา59\รวมภาพงานทีบี\5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836613"/>
            <a:ext cx="7129463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284163" y="104775"/>
            <a:ext cx="8608317" cy="661988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b"/>
          <a:lstStyle/>
          <a:p>
            <a:pPr algn="ctr"/>
            <a:r>
              <a:rPr lang="th-TH" b="1" dirty="0">
                <a:solidFill>
                  <a:srgbClr val="0000FF"/>
                </a:solidFill>
                <a:latin typeface="Angsana New" pitchFamily="18" charset="-34"/>
              </a:rPr>
              <a:t>กิจกรรมป้องกันวัณโรคในชุมชนร่วมกับเครือข่ายบริการสุขภาพ </a:t>
            </a:r>
            <a:r>
              <a:rPr lang="th-TH" b="1" dirty="0" smtClean="0">
                <a:solidFill>
                  <a:srgbClr val="0000FF"/>
                </a:solidFill>
                <a:latin typeface="Angsana New" pitchFamily="18" charset="-34"/>
              </a:rPr>
              <a:t>   </a:t>
            </a:r>
            <a:endParaRPr lang="th-TH" b="1" dirty="0">
              <a:solidFill>
                <a:srgbClr val="0000FF"/>
              </a:solidFill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593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รูปภาพ 1" descr="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692525"/>
            <a:ext cx="36734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รูปภาพ 1" descr="0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198938"/>
            <a:ext cx="3324225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รูปภาพ 1" descr="0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75" y="1179513"/>
            <a:ext cx="36385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0" descr="C:\Documents and Settings\PCUCENTER6\Desktop\งานทีบีพันธนา59\รวมภาพงานทีบี\1470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179513"/>
            <a:ext cx="2592388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1"/>
          <p:cNvSpPr txBox="1">
            <a:spLocks noChangeArrowheads="1"/>
          </p:cNvSpPr>
          <p:nvPr/>
        </p:nvSpPr>
        <p:spPr bwMode="auto">
          <a:xfrm>
            <a:off x="831459" y="332656"/>
            <a:ext cx="6764878" cy="523220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 dirty="0">
                <a:solidFill>
                  <a:srgbClr val="0070C0"/>
                </a:solidFill>
                <a:cs typeface="+mn-cs"/>
              </a:rPr>
              <a:t> </a:t>
            </a:r>
            <a:r>
              <a:rPr lang="th-TH" b="1" dirty="0" smtClean="0">
                <a:solidFill>
                  <a:srgbClr val="0070C0"/>
                </a:solidFill>
                <a:cs typeface="+mn-cs"/>
              </a:rPr>
              <a:t>                การคัด</a:t>
            </a:r>
            <a:r>
              <a:rPr lang="th-TH" b="1" dirty="0">
                <a:solidFill>
                  <a:srgbClr val="0070C0"/>
                </a:solidFill>
                <a:cs typeface="+mn-cs"/>
              </a:rPr>
              <a:t>กรองกลุ่มเสี่ยงใน รพสต.เครือข่าย</a:t>
            </a:r>
            <a:r>
              <a:rPr lang="th-TH" b="1" dirty="0" smtClean="0">
                <a:solidFill>
                  <a:srgbClr val="0070C0"/>
                </a:solidFill>
                <a:cs typeface="+mn-cs"/>
              </a:rPr>
              <a:t>สุขภาพ</a:t>
            </a:r>
            <a:endParaRPr lang="th-TH" b="1" dirty="0">
              <a:solidFill>
                <a:srgbClr val="0070C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8734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1547813" y="549275"/>
            <a:ext cx="6516687" cy="523220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+mn-cs"/>
              </a:rPr>
              <a:t>กิจกรรม</a:t>
            </a:r>
            <a:r>
              <a:rPr lang="th-TH" b="1" dirty="0">
                <a:solidFill>
                  <a:srgbClr val="0070C0"/>
                </a:solidFill>
                <a:latin typeface="Angsana New" pitchFamily="18" charset="-34"/>
                <a:cs typeface="+mn-cs"/>
              </a:rPr>
              <a:t>เยี่ยมบ้าน   เครือข่าย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+mn-cs"/>
              </a:rPr>
              <a:t>สุขภาพ  </a:t>
            </a:r>
            <a:endParaRPr lang="th-TH" b="1" dirty="0">
              <a:solidFill>
                <a:srgbClr val="0070C0"/>
              </a:solidFill>
              <a:latin typeface="Angsana New" pitchFamily="18" charset="-34"/>
              <a:cs typeface="+mn-cs"/>
            </a:endParaRPr>
          </a:p>
        </p:txBody>
      </p:sp>
      <p:pic>
        <p:nvPicPr>
          <p:cNvPr id="10243" name="Picture 9" descr="DSCF84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52888"/>
            <a:ext cx="2592388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0" descr="นที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113213"/>
            <a:ext cx="2232025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 descr="C:\Documents and Settings\PCUCENTER6\Desktop\งานทีบีพันธนา59\รวมภาพงานทีบี\เยี่ยมบ้าน_93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3163" y="1412875"/>
            <a:ext cx="1938337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3" descr="C:\Documents and Settings\PCUCENTER6\Desktop\งานทีบีพันธนา59\รวมภาพงานทีบี\เยี่ยมบ้าน_69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229225"/>
            <a:ext cx="251142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C:\Documents and Settings\PCUCENTER6\Desktop\งานทีบีพันธนา59\รวมภาพงานทีบี\56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647825"/>
            <a:ext cx="261143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3" descr="C:\Documents and Settings\PCUCENTER6\Desktop\งานทีบีพันธนา59\รวมภาพงานทีบี\เยี่ยมบ้าน_513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988" y="1557338"/>
            <a:ext cx="294481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 flipV="1">
            <a:off x="4067175" y="2708275"/>
            <a:ext cx="360363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" name="สี่เหลี่ยมผืนผ้า 13"/>
          <p:cNvSpPr/>
          <p:nvPr/>
        </p:nvSpPr>
        <p:spPr>
          <a:xfrm flipV="1">
            <a:off x="1327150" y="1647825"/>
            <a:ext cx="360363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>
          <a:xfrm flipV="1">
            <a:off x="7812088" y="2106613"/>
            <a:ext cx="360362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6" name="สี่เหลี่ยมผืนผ้า 15"/>
          <p:cNvSpPr/>
          <p:nvPr/>
        </p:nvSpPr>
        <p:spPr>
          <a:xfrm flipV="1">
            <a:off x="2484438" y="4437063"/>
            <a:ext cx="358775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7" name="สี่เหลี่ยมผืนผ้า 16"/>
          <p:cNvSpPr/>
          <p:nvPr/>
        </p:nvSpPr>
        <p:spPr>
          <a:xfrm flipV="1">
            <a:off x="6588125" y="4833938"/>
            <a:ext cx="360363" cy="18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8" name="สี่เหลี่ยมผืนผ้า 17"/>
          <p:cNvSpPr/>
          <p:nvPr/>
        </p:nvSpPr>
        <p:spPr>
          <a:xfrm flipV="1">
            <a:off x="3673475" y="5445125"/>
            <a:ext cx="360363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78517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sz="4800" b="1" dirty="0" smtClean="0">
                <a:latin typeface="TH Niramit AS" pitchFamily="2" charset="-34"/>
                <a:ea typeface="Calibri" pitchFamily="34" charset="0"/>
              </a:rPr>
              <a:t>          </a:t>
            </a:r>
            <a:r>
              <a:rPr lang="th-TH" sz="4000" b="1" dirty="0" smtClean="0">
                <a:latin typeface="TH Niramit AS" pitchFamily="2" charset="-34"/>
                <a:ea typeface="Calibri" pitchFamily="34" charset="0"/>
              </a:rPr>
              <a:t>ช่องทางการสื่อสาร</a:t>
            </a:r>
            <a:r>
              <a:rPr lang="th-TH" sz="4000" b="1" dirty="0" smtClean="0">
                <a:solidFill>
                  <a:srgbClr val="00B050"/>
                </a:solidFill>
                <a:latin typeface="TH Niramit AS" pitchFamily="2" charset="-34"/>
                <a:ea typeface="Calibri" pitchFamily="34" charset="0"/>
              </a:rPr>
              <a:t> </a:t>
            </a:r>
            <a:r>
              <a:rPr lang="th-TH" sz="4000" b="1" dirty="0" smtClean="0">
                <a:solidFill>
                  <a:srgbClr val="FF0000"/>
                </a:solidFill>
                <a:latin typeface="TH Niramit AS" pitchFamily="2" charset="-34"/>
                <a:ea typeface="Calibri" pitchFamily="34" charset="0"/>
              </a:rPr>
              <a:t>(</a:t>
            </a:r>
            <a:r>
              <a:rPr lang="en-US" sz="3600" b="1" dirty="0">
                <a:solidFill>
                  <a:srgbClr val="FF0000"/>
                </a:solidFill>
                <a:ea typeface="Calibri" pitchFamily="34" charset="0"/>
              </a:rPr>
              <a:t>line </a:t>
            </a:r>
            <a:r>
              <a:rPr lang="th-TH" sz="4000" b="1" dirty="0">
                <a:solidFill>
                  <a:srgbClr val="FF0000"/>
                </a:solidFill>
                <a:latin typeface="TH Niramit AS" pitchFamily="2" charset="-34"/>
                <a:ea typeface="Calibri" pitchFamily="34" charset="0"/>
              </a:rPr>
              <a:t>กลุ่ม)</a:t>
            </a:r>
          </a:p>
          <a:p>
            <a:pPr marL="0" indent="0">
              <a:buNone/>
            </a:pPr>
            <a:r>
              <a:rPr lang="en-US" sz="4800" dirty="0" smtClean="0"/>
              <a:t> </a:t>
            </a:r>
            <a:endParaRPr lang="th-TH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386195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24945"/>
            <a:ext cx="3745251" cy="300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0152" y="1988840"/>
            <a:ext cx="187220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CK Hospital</a:t>
            </a:r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1534425" y="5229200"/>
            <a:ext cx="1872208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Net work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0226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0" y="457200"/>
            <a:ext cx="8229600" cy="501744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th-TH" b="1" dirty="0" smtClean="0"/>
              <a:t>           </a:t>
            </a:r>
            <a:r>
              <a:rPr lang="th-TH" sz="2800" b="1" dirty="0" smtClean="0"/>
              <a:t>ผลการประเมินมาตรฐานโรงพยาบาลคุณภาพ</a:t>
            </a:r>
            <a:r>
              <a:rPr lang="en-US" sz="2000" b="1" dirty="0" smtClean="0"/>
              <a:t>QTB </a:t>
            </a:r>
            <a:r>
              <a:rPr lang="th-TH" sz="2800" b="1" dirty="0" smtClean="0"/>
              <a:t>จาก </a:t>
            </a:r>
            <a:r>
              <a:rPr lang="th-TH" sz="2800" b="1" dirty="0" err="1" smtClean="0"/>
              <a:t>สคร</a:t>
            </a:r>
            <a:r>
              <a:rPr lang="th-TH" sz="2800" b="1" dirty="0" smtClean="0"/>
              <a:t>.1 </a:t>
            </a:r>
            <a:endParaRPr lang="th-TH" sz="3600" b="1" dirty="0" smtClean="0"/>
          </a:p>
          <a:p>
            <a:pPr marL="0" indent="0">
              <a:buNone/>
            </a:pPr>
            <a:endParaRPr lang="th-TH" sz="36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90838" y="1444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11" name="ตาราง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2431564"/>
              </p:ext>
            </p:extLst>
          </p:nvPr>
        </p:nvGraphicFramePr>
        <p:xfrm>
          <a:off x="251520" y="1124744"/>
          <a:ext cx="8280920" cy="5363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1940"/>
                <a:gridCol w="4903296"/>
                <a:gridCol w="325000"/>
                <a:gridCol w="325766"/>
                <a:gridCol w="325766"/>
                <a:gridCol w="325000"/>
                <a:gridCol w="325766"/>
                <a:gridCol w="325766"/>
                <a:gridCol w="582620"/>
              </a:tblGrid>
              <a:tr h="17280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มาตรฐาน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รายการ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คะแนน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หมายเหตุ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 anchor="ctr"/>
                </a:tc>
              </a:tr>
              <a:tr h="24481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44814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</a:rPr>
                        <a:t>มาตรฐานที่ 1 การตอบสนองเชิงนโยบาย</a:t>
                      </a:r>
                      <a:r>
                        <a:rPr lang="en-US" sz="1400" dirty="0">
                          <a:effectLst/>
                        </a:rPr>
                        <a:t> (Political commitment)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448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1.1มีเจ้าหน้าที่รับผิดชอบและมีศักยภาพในการปฏิบัติงานคลินิกวัณโรค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/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</a:tr>
              <a:tr h="2448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1.2 มีกิจกรรมรายงานความก้าวหน้าการดำเนินงานวัณโรคในภาพรวมของโรงพยาบาล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/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</a:tr>
              <a:tr h="244814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0" dirty="0">
                          <a:effectLst/>
                        </a:rPr>
                        <a:t>มาตรฐานที่ 2 การค้นหาผู้ป่วยวัณโรคในระยะเริ่มแรก</a:t>
                      </a:r>
                      <a:r>
                        <a:rPr lang="en-US" sz="1400" b="0" dirty="0">
                          <a:effectLst/>
                        </a:rPr>
                        <a:t> (Early TB case detection)</a:t>
                      </a:r>
                      <a:endParaRPr lang="en-US" sz="1200" b="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448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2.1</a:t>
                      </a:r>
                      <a:r>
                        <a:rPr lang="th-TH" sz="1200">
                          <a:effectLst/>
                        </a:rPr>
                        <a:t>การจดทะเบียนชันสูตรเสมหะวัณโรคอย่างครบถ้วน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/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</a:tr>
              <a:tr h="718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2.2 การวินิจฉัยวัณโรคปอดเสมหะลบในผู้ใหญ่ทุกราย ตรวจเสมหะ 3 ตัวอย่าง โดย 1 ตัวอย่างเก็บหลังตื่นนอนตอนเช้า ยกเว้นห้องปฏิบัติการที่ผ่านการประเมินคุณภาพ (</a:t>
                      </a:r>
                      <a:r>
                        <a:rPr lang="en-US" sz="1200" dirty="0">
                          <a:effectLst/>
                        </a:rPr>
                        <a:t>EQA</a:t>
                      </a:r>
                      <a:r>
                        <a:rPr lang="th-TH" sz="1200" dirty="0">
                          <a:effectLst/>
                        </a:rPr>
                        <a:t>) ให้ตรวจเสมหะ 2 ตัวอย่าง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/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</a:tr>
              <a:tr h="282384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มาตรฐานที่ 3 การวินิจฉัยโรค</a:t>
                      </a:r>
                      <a:r>
                        <a:rPr lang="en-US" sz="1200" dirty="0">
                          <a:effectLst/>
                        </a:rPr>
                        <a:t> (TB diagnosis)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89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3.1 การตรวจชันสูตรเสหะด้วยกล้องจุลทรรศน์ผ่านการประเมินคุณภาพตามวิธีการ และเกณฑ์ของกรมควบคุมโรค (</a:t>
                      </a:r>
                      <a:r>
                        <a:rPr lang="en-US" sz="1200">
                          <a:effectLst/>
                        </a:rPr>
                        <a:t>EQA/LQAS</a:t>
                      </a:r>
                      <a:r>
                        <a:rPr lang="th-TH" sz="1200">
                          <a:effectLst/>
                        </a:rPr>
                        <a:t>)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/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</a:tr>
              <a:tr h="489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3.2 ร้อยละของผู้ป่วยวัณโรคปอดเสมหะพบเชื้อรายใหม่(</a:t>
                      </a:r>
                      <a:r>
                        <a:rPr lang="en-US" sz="1200">
                          <a:effectLst/>
                        </a:rPr>
                        <a:t>Incident Tb case</a:t>
                      </a:r>
                      <a:r>
                        <a:rPr lang="th-TH" sz="1200">
                          <a:effectLst/>
                        </a:rPr>
                        <a:t>)ที่เป็นผู้ใหญ่ต่อผู้ป่วยวัณโรคปอดรายใหม่</a:t>
                      </a:r>
                      <a:r>
                        <a:rPr lang="en-US" sz="1200">
                          <a:effectLst/>
                        </a:rPr>
                        <a:t>(Incident Tb case) </a:t>
                      </a:r>
                      <a:r>
                        <a:rPr lang="th-TH" sz="1200">
                          <a:effectLst/>
                        </a:rPr>
                        <a:t>ทั้งหมด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/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</a:tr>
              <a:tr h="244814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มาตรฐานที่ </a:t>
                      </a:r>
                      <a:r>
                        <a:rPr lang="en-US" sz="1200" dirty="0">
                          <a:effectLst/>
                        </a:rPr>
                        <a:t>4 </a:t>
                      </a:r>
                      <a:r>
                        <a:rPr lang="th-TH" sz="1200" dirty="0">
                          <a:effectLst/>
                        </a:rPr>
                        <a:t>การรักษาวัณโรค</a:t>
                      </a:r>
                      <a:r>
                        <a:rPr lang="en-US" sz="1200" dirty="0">
                          <a:effectLst/>
                        </a:rPr>
                        <a:t>(TB Treatment)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448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4.1ผู้ป่วยวัณโรครายใหม่ทุกรายได้รับการรักษาด้วยระบบยา 2</a:t>
                      </a:r>
                      <a:r>
                        <a:rPr lang="en-US" sz="1200">
                          <a:effectLst/>
                        </a:rPr>
                        <a:t>HRZE/4HR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/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</a:tr>
              <a:tr h="478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4.2 </a:t>
                      </a:r>
                      <a:r>
                        <a:rPr lang="th-TH" sz="1200">
                          <a:effectLst/>
                        </a:rPr>
                        <a:t>ผู้ป่วยวัณโรคทุกราย ได้รับการดูแลโดยเน้นผู้ป่วยเป็นศูนย์กลาง (</a:t>
                      </a:r>
                      <a:r>
                        <a:rPr lang="en-US" sz="1200">
                          <a:effectLst/>
                        </a:rPr>
                        <a:t>Patient-Centred approach</a:t>
                      </a:r>
                      <a:r>
                        <a:rPr lang="th-TH" sz="1200">
                          <a:effectLst/>
                        </a:rPr>
                        <a:t>)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/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</a:tr>
              <a:tr h="244814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มาตรฐานที่ </a:t>
                      </a:r>
                      <a:r>
                        <a:rPr lang="en-US" sz="1200">
                          <a:effectLst/>
                        </a:rPr>
                        <a:t>5 </a:t>
                      </a:r>
                      <a:r>
                        <a:rPr lang="th-TH" sz="1200">
                          <a:effectLst/>
                        </a:rPr>
                        <a:t>บริหารจัดการยาวัณโรค</a:t>
                      </a:r>
                      <a:r>
                        <a:rPr lang="en-US" sz="1200">
                          <a:effectLst/>
                        </a:rPr>
                        <a:t>(Anti – TB drug management)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448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5.1 ยาวัณโรคแนวหนึ่ง(</a:t>
                      </a:r>
                      <a:r>
                        <a:rPr lang="en-US" sz="1200">
                          <a:effectLst/>
                        </a:rPr>
                        <a:t>First line Drugs</a:t>
                      </a:r>
                      <a:r>
                        <a:rPr lang="th-TH" sz="1200">
                          <a:effectLst/>
                        </a:rPr>
                        <a:t>)มีเพียงพอและมีการบริบาลทางเภสัชกรรม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/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</a:tr>
              <a:tr h="2448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5.2 ยาวัณโรคแนวหนึ่ง(</a:t>
                      </a:r>
                      <a:r>
                        <a:rPr lang="en-US" sz="1200">
                          <a:effectLst/>
                        </a:rPr>
                        <a:t>First line Drugs) </a:t>
                      </a:r>
                      <a:r>
                        <a:rPr lang="th-TH" sz="1200">
                          <a:effectLst/>
                        </a:rPr>
                        <a:t>มีคุณภาพและมีการจัดเก็บตามมาตรฐาน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/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8558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73365805"/>
              </p:ext>
            </p:extLst>
          </p:nvPr>
        </p:nvGraphicFramePr>
        <p:xfrm>
          <a:off x="539552" y="1052736"/>
          <a:ext cx="8208911" cy="5306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7402"/>
                <a:gridCol w="4760382"/>
                <a:gridCol w="302164"/>
                <a:gridCol w="315527"/>
                <a:gridCol w="316270"/>
                <a:gridCol w="315527"/>
                <a:gridCol w="315527"/>
                <a:gridCol w="316270"/>
                <a:gridCol w="749842"/>
              </a:tblGrid>
              <a:tr h="429210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มาตรฐานที่ 6 ทะเบียนและรายงานวัณโรค</a:t>
                      </a:r>
                      <a:r>
                        <a:rPr lang="en-US" sz="1200" dirty="0">
                          <a:effectLst/>
                        </a:rPr>
                        <a:t>(TB records and report)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51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6.1 การขึ้นทะเบียนผู้ป่วยวัณโรคเสมหะพบเชื้อรายใหม่ทุกรายและกรอกข้อมูลอย่างครบถ้วน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/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7145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6.2 การจัดทำรายงานรอบ 3 เดือนอย่างครบถ้วน และส่งรายงานจากรพ.ถึงสสจ.ทันในเวลาภายใน 14 วันหลังสิ้นสุด </a:t>
                      </a:r>
                      <a:r>
                        <a:rPr lang="en-US" sz="1200">
                          <a:effectLst/>
                        </a:rPr>
                        <a:t>Cohort</a:t>
                      </a:r>
                      <a:r>
                        <a:rPr lang="th-TH" sz="1200">
                          <a:effectLst/>
                        </a:rPr>
                        <a:t>หรือ มีข้อมูลวัณโรคของรพ.ในระบบแจ้งกลับ(</a:t>
                      </a:r>
                      <a:r>
                        <a:rPr lang="en-US" sz="1200">
                          <a:effectLst/>
                        </a:rPr>
                        <a:t>TB data feedback system</a:t>
                      </a:r>
                      <a:r>
                        <a:rPr lang="th-TH" sz="1200">
                          <a:effectLst/>
                        </a:rPr>
                        <a:t>)</a:t>
                      </a:r>
                      <a:r>
                        <a:rPr lang="en-US" sz="1200">
                          <a:effectLst/>
                        </a:rPr>
                        <a:t> * </a:t>
                      </a:r>
                      <a:r>
                        <a:rPr lang="th-TH" sz="1200">
                          <a:effectLst/>
                        </a:rPr>
                        <a:t>เขต 1 ใช้รายงานในระบบ</a:t>
                      </a:r>
                      <a:r>
                        <a:rPr lang="en-US" sz="1200">
                          <a:effectLst/>
                        </a:rPr>
                        <a:t>TBCM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/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238196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มาตรฐานที่ 7 การป้องกันการแพร่กระจายเชื้อวัณโรคในสถานพยาบาล</a:t>
                      </a:r>
                      <a:r>
                        <a:rPr lang="en-US" sz="1200">
                          <a:effectLst/>
                        </a:rPr>
                        <a:t>(TB infection control)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76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7.1 บริการช่องทางด่วน/พิเศษ สำหรับการตรวจผู้มีอาการสงสัยวัณโรค และผู้ป่วยวัณโรคเมื่อมารับการรักษาแบบผู้ป่วยนอก (แผนกผู้ป่วยนอก แผนการเอกซเรย์ แผนกชันสูตรและแผนกเภสัชกรรม)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/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2381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7.2 </a:t>
                      </a:r>
                      <a:r>
                        <a:rPr lang="th-TH" sz="1200">
                          <a:effectLst/>
                        </a:rPr>
                        <a:t>การจัดสถานที่ของคลินิกวัณโรคแยกห่างจากคลินิกผู้ป่วยอื่นๆที่มีความเสี่ยงต่อการติดเชื้อวัณโรค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/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238196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มาตรฐานที่ 8 การดำเนินงานวัณโรคและโรคเอดส์</a:t>
                      </a:r>
                      <a:r>
                        <a:rPr lang="en-US" sz="1200">
                          <a:effectLst/>
                        </a:rPr>
                        <a:t>(TB/HIV)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381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8.1 ผู้ป่วยวัณโรคทุกรายที่ขึ้นทะเบียนรักษามีผลตรวจ </a:t>
                      </a:r>
                      <a:r>
                        <a:rPr lang="en-US" sz="1200">
                          <a:effectLst/>
                        </a:rPr>
                        <a:t>HIV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/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2381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8.2 </a:t>
                      </a:r>
                      <a:r>
                        <a:rPr lang="th-TH" sz="1200">
                          <a:effectLst/>
                        </a:rPr>
                        <a:t>ผู้ป่วยวัณโรคติดเชื้อ เอช ไอ วี ได้รับยาต้านไวรัสระหว่างรักษาวัณโรค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/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238196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มาตรฐานที่ 9 การบริหารจัดการวัณโรคดื้อยา</a:t>
                      </a:r>
                      <a:r>
                        <a:rPr lang="en-US" sz="1200">
                          <a:effectLst/>
                        </a:rPr>
                        <a:t>(Programmatic Management of Drug – resistant TB : PMDT)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76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9.1 ผู้ป่วยที่มีประวัติการรักษาวัณโรคมาก่อน (</a:t>
                      </a:r>
                      <a:r>
                        <a:rPr lang="en-US" sz="1200">
                          <a:effectLst/>
                        </a:rPr>
                        <a:t>History of previoustreatment</a:t>
                      </a:r>
                      <a:r>
                        <a:rPr lang="th-TH" sz="1200">
                          <a:effectLst/>
                        </a:rPr>
                        <a:t>) มีผลการตรวจทดสอบความไวต่อยาวัณโรคแนวที่ 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/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2381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9.2 </a:t>
                      </a:r>
                      <a:r>
                        <a:rPr lang="th-TH" sz="1200">
                          <a:effectLst/>
                        </a:rPr>
                        <a:t>ผู้ป่วยวัณโรคดื้อ (</a:t>
                      </a:r>
                      <a:r>
                        <a:rPr lang="en-US" sz="1200">
                          <a:effectLst/>
                        </a:rPr>
                        <a:t>Confirmed RR-TB/MDR-TB</a:t>
                      </a:r>
                      <a:r>
                        <a:rPr lang="th-TH" sz="1200">
                          <a:effectLst/>
                        </a:rPr>
                        <a:t>) ได้รับการขึ้นทะเบียนและรักษาถูกต้องทุกราย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/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238196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มาตรฐานที่ 10 การประเมินผลการรักษาวัณโรค </a:t>
                      </a:r>
                      <a:r>
                        <a:rPr lang="en-US" sz="1200">
                          <a:effectLst/>
                        </a:rPr>
                        <a:t>(Treatment Outcome)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381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10.1 อัตราความสำเร็จการรักษาในผู้ป่วยวัณโรคปอดรายใหม่เสมหะพบเชื้อ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/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2381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10.2 อัตราการขาดยา มากกว่า 2 เดือนติดต่อกัน ในผู้ป่วยวัณโรคปอดรายใหม่เสมหะพบเชื้อ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/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23819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รวม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lang="en-US" sz="1000" dirty="0" smtClean="0">
                          <a:effectLst/>
                        </a:rPr>
                        <a:t>80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lang="en-US" sz="1000" dirty="0" smtClean="0">
                          <a:effectLst/>
                        </a:rPr>
                        <a:t>16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lang="en-US" sz="1000" dirty="0" smtClean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lang="en-US" sz="1000" dirty="0" smtClean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lang="en-US" sz="1000" dirty="0" smtClean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lang="en-US" sz="1000" dirty="0" smtClean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23819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รวมทั้งหมด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               </a:t>
                      </a:r>
                      <a:r>
                        <a:rPr lang="en-US" sz="1200" dirty="0" smtClean="0">
                          <a:effectLst/>
                        </a:rPr>
                        <a:t>86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9256413"/>
              </p:ext>
            </p:extLst>
          </p:nvPr>
        </p:nvGraphicFramePr>
        <p:xfrm>
          <a:off x="539553" y="476672"/>
          <a:ext cx="8208912" cy="489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5924"/>
                <a:gridCol w="4751784"/>
                <a:gridCol w="314958"/>
                <a:gridCol w="315700"/>
                <a:gridCol w="315700"/>
                <a:gridCol w="314958"/>
                <a:gridCol w="315700"/>
                <a:gridCol w="315700"/>
                <a:gridCol w="748488"/>
              </a:tblGrid>
              <a:tr h="24481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มาตรฐาน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รายการ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คะแนน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หมายเหตุ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 anchor="ctr"/>
                </a:tc>
              </a:tr>
              <a:tr h="24481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dirty="0" smtClean="0"/>
                        <a:t>5</a:t>
                      </a:r>
                      <a:endParaRPr lang="th-TH" sz="1600" dirty="0"/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r>
                        <a:rPr lang="th-TH" sz="1600" dirty="0" smtClean="0"/>
                        <a:t>4</a:t>
                      </a:r>
                      <a:endParaRPr lang="th-TH" sz="1600" dirty="0"/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r>
                        <a:rPr lang="th-TH" sz="1600" dirty="0" smtClean="0"/>
                        <a:t>3</a:t>
                      </a:r>
                      <a:endParaRPr lang="th-TH" sz="1600" dirty="0"/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r>
                        <a:rPr lang="th-TH" sz="1600" dirty="0" smtClean="0"/>
                        <a:t>2</a:t>
                      </a:r>
                      <a:endParaRPr lang="th-TH" sz="1600" dirty="0"/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r>
                        <a:rPr lang="th-TH" sz="1600" dirty="0" smtClean="0"/>
                        <a:t>1</a:t>
                      </a:r>
                      <a:endParaRPr lang="th-TH" sz="1600" dirty="0"/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r>
                        <a:rPr lang="th-TH" sz="1600" dirty="0" smtClean="0"/>
                        <a:t>0</a:t>
                      </a:r>
                      <a:endParaRPr lang="th-TH" sz="1600" dirty="0"/>
                    </a:p>
                  </a:txBody>
                  <a:tcPr marL="67084" marR="67084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2788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ผลการดำเนินงาน </a:t>
            </a:r>
            <a:endParaRPr lang="en-US" sz="4000" b="1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59545814"/>
              </p:ext>
            </p:extLst>
          </p:nvPr>
        </p:nvGraphicFramePr>
        <p:xfrm>
          <a:off x="457200" y="1219200"/>
          <a:ext cx="84582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762000"/>
                <a:gridCol w="838200"/>
                <a:gridCol w="838200"/>
                <a:gridCol w="990600"/>
                <a:gridCol w="20574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n-cs"/>
                        </a:rPr>
                        <a:t>ตัวชี้วัด</a:t>
                      </a:r>
                      <a:endParaRPr lang="en-US" sz="24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cs typeface="+mn-cs"/>
                        </a:rPr>
                        <a:t>2554</a:t>
                      </a:r>
                      <a:endParaRPr lang="en-US" sz="20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cs typeface="+mn-cs"/>
                        </a:rPr>
                        <a:t>2555</a:t>
                      </a:r>
                      <a:endParaRPr lang="en-US" sz="20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cs typeface="+mn-cs"/>
                        </a:rPr>
                        <a:t>2556</a:t>
                      </a:r>
                      <a:endParaRPr lang="en-US" sz="20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cs typeface="+mn-cs"/>
                        </a:rPr>
                        <a:t>2557</a:t>
                      </a:r>
                      <a:endParaRPr lang="en-US" sz="20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cs typeface="+mn-cs"/>
                        </a:rPr>
                        <a:t>2558</a:t>
                      </a:r>
                      <a:r>
                        <a:rPr lang="th-TH" sz="2000" dirty="0" smtClean="0">
                          <a:cs typeface="+mn-cs"/>
                        </a:rPr>
                        <a:t> (  2  </a:t>
                      </a:r>
                      <a:r>
                        <a:rPr lang="en-US" sz="2000" dirty="0" smtClean="0">
                          <a:cs typeface="+mn-cs"/>
                        </a:rPr>
                        <a:t>co-hot</a:t>
                      </a:r>
                      <a:r>
                        <a:rPr lang="th-TH" sz="2000" dirty="0" smtClean="0">
                          <a:cs typeface="+mn-cs"/>
                        </a:rPr>
                        <a:t>)</a:t>
                      </a:r>
                      <a:endParaRPr lang="en-US" sz="2000" dirty="0"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H Niramit AS" pitchFamily="2" charset="-34"/>
                          <a:cs typeface="+mn-cs"/>
                        </a:rPr>
                        <a:t>1.</a:t>
                      </a:r>
                      <a:r>
                        <a:rPr lang="th-TH" sz="2000" b="1" dirty="0" smtClean="0">
                          <a:latin typeface="TH Niramit AS" pitchFamily="2" charset="-34"/>
                          <a:cs typeface="+mn-cs"/>
                        </a:rPr>
                        <a:t>อัตราสำเร็จของการรักษาวัณโรค</a:t>
                      </a:r>
                      <a:endParaRPr lang="en-US" sz="2000" b="1" dirty="0" smtClean="0">
                        <a:latin typeface="TH Niramit AS" pitchFamily="2" charset="-34"/>
                        <a:ea typeface="Calibri"/>
                        <a:cs typeface="+mn-cs"/>
                      </a:endParaRPr>
                    </a:p>
                    <a:p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/>
                        <a:t>79.17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/>
                        <a:t>79.55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/>
                        <a:t>81.40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/>
                        <a:t>82.98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/>
                        <a:t>81.97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H Niramit AS" pitchFamily="2" charset="-34"/>
                          <a:cs typeface="+mn-cs"/>
                        </a:rPr>
                        <a:t>2.</a:t>
                      </a:r>
                      <a:r>
                        <a:rPr lang="th-TH" sz="2000" b="1" dirty="0" smtClean="0">
                          <a:latin typeface="TH Niramit AS" pitchFamily="2" charset="-34"/>
                          <a:cs typeface="+mn-cs"/>
                        </a:rPr>
                        <a:t>อัตราการเสียชีวิตของผู้ป่วยวัณโรค</a:t>
                      </a:r>
                      <a:endParaRPr lang="en-US" sz="2000" b="1" dirty="0" smtClean="0">
                        <a:latin typeface="TH Niramit AS" pitchFamily="2" charset="-34"/>
                        <a:ea typeface="Calibri"/>
                        <a:cs typeface="+mn-cs"/>
                      </a:endParaRPr>
                    </a:p>
                    <a:p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/>
                        <a:t>12.5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/>
                        <a:t>15.9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/>
                        <a:t>14.28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/>
                        <a:t>15.21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/>
                        <a:t>8.84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H Niramit AS" pitchFamily="2" charset="-34"/>
                          <a:cs typeface="+mn-cs"/>
                        </a:rPr>
                        <a:t>3.</a:t>
                      </a:r>
                      <a:r>
                        <a:rPr lang="th-TH" sz="2000" b="1" dirty="0" smtClean="0">
                          <a:latin typeface="TH Niramit AS" pitchFamily="2" charset="-34"/>
                          <a:cs typeface="+mn-cs"/>
                        </a:rPr>
                        <a:t>อัตราการขาดยาของผู้ป่วยวัณโรค</a:t>
                      </a:r>
                      <a:endParaRPr lang="en-US" sz="2000" b="1" dirty="0" smtClean="0">
                        <a:latin typeface="TH Niramit AS" pitchFamily="2" charset="-34"/>
                        <a:ea typeface="Calibri"/>
                        <a:cs typeface="+mn-cs"/>
                      </a:endParaRPr>
                    </a:p>
                    <a:p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/>
                        <a:t>2.08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/>
                        <a:t>2.27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/>
                        <a:t>2.13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</a:tr>
              <a:tr h="10972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H Niramit AS" pitchFamily="2" charset="-34"/>
                          <a:cs typeface="+mn-cs"/>
                        </a:rPr>
                        <a:t>4.</a:t>
                      </a:r>
                      <a:r>
                        <a:rPr lang="th-TH" sz="2000" b="1" dirty="0" smtClean="0">
                          <a:latin typeface="TH Niramit AS" pitchFamily="2" charset="-34"/>
                          <a:cs typeface="+mn-cs"/>
                        </a:rPr>
                        <a:t>ร้อยละของผู้ป่วยวัณโรคที่ได้รับ</a:t>
                      </a:r>
                      <a:endParaRPr lang="en-US" sz="2000" b="1" dirty="0" smtClean="0">
                        <a:latin typeface="TH Niramit AS" pitchFamily="2" charset="-34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latin typeface="TH Niramit AS" pitchFamily="2" charset="-34"/>
                          <a:cs typeface="+mn-cs"/>
                        </a:rPr>
                        <a:t>การปรึกษาเพื่อตรวจเลือด</a:t>
                      </a:r>
                      <a:r>
                        <a:rPr lang="th-TH" sz="2000" b="1" dirty="0" err="1" smtClean="0">
                          <a:latin typeface="TH Niramit AS" pitchFamily="2" charset="-34"/>
                          <a:cs typeface="+mn-cs"/>
                        </a:rPr>
                        <a:t>เอช</a:t>
                      </a:r>
                      <a:r>
                        <a:rPr lang="th-TH" sz="2000" b="1" dirty="0" smtClean="0">
                          <a:latin typeface="TH Niramit AS" pitchFamily="2" charset="-34"/>
                          <a:cs typeface="+mn-cs"/>
                        </a:rPr>
                        <a:t>ไอวี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latin typeface="TH Niramit AS" pitchFamily="2" charset="-34"/>
                          <a:cs typeface="+mn-cs"/>
                        </a:rPr>
                        <a:t> และทราบผลการตรวจเลือด</a:t>
                      </a:r>
                      <a:endParaRPr lang="en-US" sz="2000" b="1" dirty="0" smtClean="0">
                        <a:latin typeface="TH Niramit AS" pitchFamily="2" charset="-34"/>
                        <a:ea typeface="Calibri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/>
                        <a:t>90.52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/>
                        <a:t>82.58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/>
                        <a:t>85.85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/>
                        <a:t>83.70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/>
                        <a:t>94.59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latin typeface="TH Niramit AS" pitchFamily="2" charset="-34"/>
                          <a:cs typeface="+mn-cs"/>
                        </a:rPr>
                        <a:t>5</a:t>
                      </a:r>
                      <a:r>
                        <a:rPr lang="en-US" sz="2000" b="1" dirty="0" smtClean="0">
                          <a:latin typeface="TH Niramit AS" pitchFamily="2" charset="-34"/>
                          <a:cs typeface="+mn-cs"/>
                        </a:rPr>
                        <a:t>.</a:t>
                      </a:r>
                      <a:r>
                        <a:rPr lang="th-TH" sz="2000" b="1" dirty="0" smtClean="0">
                          <a:latin typeface="TH Niramit AS" pitchFamily="2" charset="-34"/>
                          <a:cs typeface="+mn-cs"/>
                        </a:rPr>
                        <a:t>ร้อยละของผู้ป่วย</a:t>
                      </a:r>
                      <a:r>
                        <a:rPr lang="th-TH" sz="2000" b="1" baseline="0" dirty="0" smtClean="0">
                          <a:latin typeface="TH Niramit AS" pitchFamily="2" charset="-34"/>
                          <a:cs typeface="+mn-cs"/>
                        </a:rPr>
                        <a:t> </a:t>
                      </a: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en-US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HIV/Tb </a:t>
                      </a:r>
                      <a:r>
                        <a:rPr lang="th-TH" sz="2000" b="1" dirty="0" smtClean="0">
                          <a:latin typeface="TH Niramit AS" pitchFamily="2" charset="-34"/>
                          <a:cs typeface="+mn-cs"/>
                        </a:rPr>
                        <a:t>ที่ได้รับ</a:t>
                      </a:r>
                      <a:endParaRPr lang="en-US" sz="2000" b="1" dirty="0" smtClean="0">
                        <a:latin typeface="TH Niramit AS" pitchFamily="2" charset="-34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latin typeface="TH Niramit AS" pitchFamily="2" charset="-34"/>
                          <a:cs typeface="+mn-cs"/>
                        </a:rPr>
                        <a:t>การรักษาด้วยยาต้าน</a:t>
                      </a:r>
                      <a:r>
                        <a:rPr lang="th-TH" sz="2000" b="1" dirty="0" err="1" smtClean="0">
                          <a:latin typeface="TH Niramit AS" pitchFamily="2" charset="-34"/>
                          <a:cs typeface="+mn-cs"/>
                        </a:rPr>
                        <a:t>ไวรัส</a:t>
                      </a:r>
                      <a:r>
                        <a:rPr lang="th-TH" sz="2000" b="1" dirty="0" smtClean="0">
                          <a:latin typeface="TH Niramit AS" pitchFamily="2" charset="-34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latin typeface="TH Niramit AS" pitchFamily="2" charset="-34"/>
                          <a:cs typeface="+mn-cs"/>
                        </a:rPr>
                        <a:t>ภายใน</a:t>
                      </a:r>
                      <a:r>
                        <a:rPr lang="en-US" sz="2000" b="1" dirty="0" smtClean="0">
                          <a:latin typeface="TH Niramit AS" pitchFamily="2" charset="-34"/>
                          <a:cs typeface="+mn-cs"/>
                        </a:rPr>
                        <a:t> 2 </a:t>
                      </a:r>
                      <a:r>
                        <a:rPr lang="th-TH" sz="2000" b="1" dirty="0" smtClean="0">
                          <a:latin typeface="TH Niramit AS" pitchFamily="2" charset="-34"/>
                          <a:cs typeface="+mn-cs"/>
                        </a:rPr>
                        <a:t>เดือนแรกหลังรักษาวัณโรค</a:t>
                      </a:r>
                      <a:endParaRPr lang="en-US" sz="2000" b="1" dirty="0" smtClean="0">
                        <a:latin typeface="TH Niramit AS" pitchFamily="2" charset="-34"/>
                        <a:ea typeface="Calibri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/>
                        <a:t>78.2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/>
                        <a:t>84.5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/>
                        <a:t>100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/>
                        <a:t>81.48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/>
                        <a:t>85.71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6314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3600" b="1" dirty="0" smtClean="0"/>
              <a:t>สรุปผลงานโดยย่อ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 smtClean="0"/>
              <a:t>          โรงพยาบาล</a:t>
            </a:r>
            <a:r>
              <a:rPr lang="th-TH" sz="2800" b="1" dirty="0"/>
              <a:t>เป็นหน่วยบริการที่</a:t>
            </a:r>
            <a:r>
              <a:rPr lang="th-TH" sz="2800" b="1" dirty="0" smtClean="0"/>
              <a:t>สำคัญ</a:t>
            </a:r>
            <a:r>
              <a:rPr lang="th-TH" sz="2800" b="1" dirty="0"/>
              <a:t>ในการการตรวจวินิจฉัย และเป็น</a:t>
            </a:r>
            <a:r>
              <a:rPr lang="th-TH" sz="2800" b="1" dirty="0" smtClean="0"/>
              <a:t>จุดศูนย์กลาง</a:t>
            </a:r>
            <a:r>
              <a:rPr lang="th-TH" sz="2800" b="1" dirty="0"/>
              <a:t>ของ การรักษาและดูแลผู้ป่วย</a:t>
            </a:r>
            <a:r>
              <a:rPr lang="th-TH" sz="2800" b="1" dirty="0" smtClean="0"/>
              <a:t>วัณโรค การพัฒนาคุณภาพโรงพยาบาลให้ได้มาตรฐาน จึงเป็นการพัฒนาเพื่อใช้เป็น</a:t>
            </a:r>
            <a:r>
              <a:rPr lang="th-TH" sz="2800" b="1" dirty="0"/>
              <a:t>แนวทางการเฝ้าระวัง ป้องกัน และควบคุมโรค ซึ่งสอดคล้องกับแนวทางการควบคุม วัณโรคระดับประเทศ และระดับสากล </a:t>
            </a:r>
            <a:r>
              <a:rPr lang="th-TH" sz="2800" b="1" dirty="0" smtClean="0"/>
              <a:t>และเพื่อให้</a:t>
            </a:r>
            <a:r>
              <a:rPr lang="th-TH" sz="2800" b="1" dirty="0"/>
              <a:t>ประชาชนได้รับประโยชน์สูงสุดจากการจัดบริการที่ได้มาตรฐานและมีคุณภาพ ของสถานบริการ</a:t>
            </a:r>
            <a:r>
              <a:rPr lang="th-TH" sz="2800" b="1" dirty="0" smtClean="0"/>
              <a:t>สาธารณสุขซึ่ง</a:t>
            </a:r>
            <a:r>
              <a:rPr lang="th-TH" sz="2800" b="1" dirty="0"/>
              <a:t>ส่งผล</a:t>
            </a:r>
            <a:r>
              <a:rPr lang="th-TH" sz="2800" b="1" dirty="0" smtClean="0"/>
              <a:t>ให้ ลด</a:t>
            </a:r>
            <a:r>
              <a:rPr lang="th-TH" sz="2800" b="1" dirty="0"/>
              <a:t>อัตราป่วย อัตราตาย และการแพร่เชื้อของวัณโรค </a:t>
            </a:r>
            <a:endParaRPr lang="th-TH" sz="2800" b="1" dirty="0" smtClean="0"/>
          </a:p>
          <a:p>
            <a:pPr marL="0" indent="0">
              <a:buNone/>
            </a:pPr>
            <a:r>
              <a:rPr lang="th-TH" sz="2800" b="1" dirty="0" smtClean="0"/>
              <a:t>   โรงพยาบาลเชียงคำ ได้ผ่านการประเมินมาตรฐานโรงพยาบาลคุณภาพ การดูแลรักษาผู้ป่วยวัณโรค </a:t>
            </a:r>
            <a:r>
              <a:rPr lang="en-US" sz="2000" b="1" dirty="0">
                <a:latin typeface="Garamond" pitchFamily="18" charset="0"/>
              </a:rPr>
              <a:t>Hospital Standards for Quality Tuberculosis care </a:t>
            </a:r>
            <a:endParaRPr lang="th-TH" b="1" dirty="0"/>
          </a:p>
          <a:p>
            <a:pPr marL="0" indent="0">
              <a:buNone/>
            </a:pPr>
            <a:r>
              <a:rPr lang="th-TH" sz="2800" b="1" dirty="0" smtClean="0"/>
              <a:t>ด้วยคะแนน  96 คะแนน เมื่อวันที่  7 มิถุนายน 2559</a:t>
            </a:r>
            <a:endParaRPr lang="th-TH" sz="2800" b="1" dirty="0"/>
          </a:p>
        </p:txBody>
      </p:sp>
    </p:spTree>
    <p:extLst>
      <p:ext uri="{BB962C8B-B14F-4D97-AF65-F5344CB8AC3E}">
        <p14:creationId xmlns:p14="http://schemas.microsoft.com/office/powerpoint/2010/main" xmlns="" val="183738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000" b="1" dirty="0" smtClean="0">
                <a:cs typeface="+mn-cs"/>
              </a:rPr>
              <a:t>บทเรียนที่ได้รับ</a:t>
            </a:r>
            <a:endParaRPr lang="th-TH" sz="4000" b="1" dirty="0">
              <a:cs typeface="+mn-cs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8" y="1556792"/>
            <a:ext cx="8301608" cy="48245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r>
              <a:rPr lang="th-TH" sz="6000" b="1" dirty="0" smtClean="0"/>
              <a:t>การเพิ่มพูนองค์ความรู้และทักษะ ทำให้บุคลากรมีความมั่นใจในการดูแลผู้ป่วยวัณโรคเพิ่มขึ้น</a:t>
            </a:r>
          </a:p>
          <a:p>
            <a:endParaRPr lang="th-TH" sz="6000" b="1" dirty="0"/>
          </a:p>
          <a:p>
            <a:r>
              <a:rPr lang="th-TH" sz="6000" b="1" dirty="0" smtClean="0"/>
              <a:t>ระบบบริการที่มีคุณภาพ จะส่งผลให้ผู้ป่วยได้รับการดูแลรักษาได้อย่างมีประสิทธิภาพมากขึ้น</a:t>
            </a:r>
          </a:p>
          <a:p>
            <a:endParaRPr lang="th-TH" sz="6000" b="1" dirty="0" smtClean="0"/>
          </a:p>
          <a:p>
            <a:r>
              <a:rPr lang="th-TH" sz="6000" b="1" dirty="0" smtClean="0"/>
              <a:t>สัมพันธภาพ ระหว่างบุคลากรโรงพยาบาลและเครือข่าย มีความสำคัญต่อการติดตามการรักษาต่อเนื่องของผู้ป่วย</a:t>
            </a:r>
            <a:endParaRPr lang="th-TH" sz="6000" dirty="0"/>
          </a:p>
          <a:p>
            <a:endParaRPr lang="th-TH" sz="6000" dirty="0"/>
          </a:p>
          <a:p>
            <a:r>
              <a:rPr lang="th-TH" sz="6000" b="1" dirty="0" smtClean="0"/>
              <a:t>การพัฒนา</a:t>
            </a:r>
            <a:r>
              <a:rPr lang="th-TH" sz="6000" b="1" dirty="0"/>
              <a:t>ระบบการคัดกรองกลุ่ม</a:t>
            </a:r>
            <a:r>
              <a:rPr lang="th-TH" sz="6000" b="1" dirty="0" smtClean="0"/>
              <a:t>เสี่ยงควรกำหนดเป้าหมายให้ชัดเจนทั้งในและนอก</a:t>
            </a:r>
            <a:r>
              <a:rPr lang="th-TH" sz="6000" b="1" dirty="0"/>
              <a:t>โรงพยาบาล </a:t>
            </a:r>
            <a:endParaRPr lang="th-TH" sz="6000" dirty="0"/>
          </a:p>
          <a:p>
            <a:endParaRPr lang="th-TH" sz="6000" dirty="0"/>
          </a:p>
          <a:p>
            <a:r>
              <a:rPr lang="th-TH" sz="6000" b="1" dirty="0" smtClean="0"/>
              <a:t>การส่งเสริม</a:t>
            </a:r>
            <a:r>
              <a:rPr lang="th-TH" sz="6000" b="1" dirty="0"/>
              <a:t>การมีส่วนร่วมของชุมชนและภาคประชาสังคมใน</a:t>
            </a:r>
            <a:r>
              <a:rPr lang="th-TH" sz="6000" b="1" dirty="0" smtClean="0"/>
              <a:t>การดำเนินงาน</a:t>
            </a:r>
            <a:r>
              <a:rPr lang="th-TH" sz="6000" b="1" dirty="0"/>
              <a:t>ป้องกันวัณโรคใน</a:t>
            </a:r>
            <a:r>
              <a:rPr lang="th-TH" sz="6000" b="1" dirty="0" smtClean="0"/>
              <a:t>ชุมชนเป็นการสร้างความเข้มแข็งและยั่งยืนให้กับชุมชนนั้นๆ </a:t>
            </a:r>
            <a:endParaRPr lang="th-TH" sz="6000" dirty="0"/>
          </a:p>
          <a:p>
            <a:endParaRPr lang="th-TH" sz="6000" dirty="0"/>
          </a:p>
          <a:p>
            <a:r>
              <a:rPr lang="th-TH" sz="6000" dirty="0" smtClean="0"/>
              <a:t> </a:t>
            </a:r>
            <a:r>
              <a:rPr lang="th-TH" sz="6000" b="1" dirty="0" smtClean="0"/>
              <a:t>ระบบการกำกับ</a:t>
            </a:r>
            <a:r>
              <a:rPr lang="th-TH" sz="6000" b="1" dirty="0"/>
              <a:t>การกิน</a:t>
            </a:r>
            <a:r>
              <a:rPr lang="th-TH" sz="6000" b="1" dirty="0" smtClean="0"/>
              <a:t>ยา/การเยี่ยมบ้าน ยังมีความสำคัญต่อการรักษาผู้ป่วยวัณโรคในทุกพื้นที่</a:t>
            </a:r>
          </a:p>
          <a:p>
            <a:endParaRPr lang="th-TH" sz="6000" b="1" dirty="0"/>
          </a:p>
          <a:p>
            <a:r>
              <a:rPr lang="th-TH" sz="6000" b="1" dirty="0" smtClean="0"/>
              <a:t>การสื่อสาร ด้วยระบบ </a:t>
            </a:r>
            <a:r>
              <a:rPr lang="en-US" sz="6000" b="1" dirty="0" smtClean="0"/>
              <a:t>internet </a:t>
            </a:r>
            <a:r>
              <a:rPr lang="th-TH" sz="6000" b="1" dirty="0" smtClean="0"/>
              <a:t>ช่วยให้การประสานงาน ระหว่างบุคคลากรมีประสิทธิภาพมากขึ้น</a:t>
            </a:r>
            <a:endParaRPr lang="th-TH" sz="6000" dirty="0"/>
          </a:p>
          <a:p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32240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3600" b="1" dirty="0" smtClean="0">
                <a:cs typeface="+mn-cs"/>
              </a:rPr>
              <a:t>การติดต่อกับทีม</a:t>
            </a:r>
            <a:endParaRPr lang="th-TH" sz="3600" b="1" dirty="0">
              <a:cs typeface="+mn-cs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b="1" dirty="0"/>
              <a:t> </a:t>
            </a:r>
            <a:r>
              <a:rPr lang="th-TH" b="1" dirty="0" smtClean="0"/>
              <a:t>                              </a:t>
            </a:r>
            <a:r>
              <a:rPr lang="th-TH" sz="2400" b="1" dirty="0" smtClean="0"/>
              <a:t>นางสาวปริยา ใจกล้า</a:t>
            </a:r>
          </a:p>
          <a:p>
            <a:pPr marL="0" indent="0">
              <a:buNone/>
            </a:pPr>
            <a:r>
              <a:rPr lang="th-TH" sz="2400" b="1" dirty="0" smtClean="0"/>
              <a:t>                                          โรงพยาบาลเชียงคำ</a:t>
            </a:r>
          </a:p>
          <a:p>
            <a:pPr marL="0" indent="0">
              <a:buNone/>
            </a:pPr>
            <a:r>
              <a:rPr lang="th-TH" sz="2400" b="1" dirty="0" smtClean="0"/>
              <a:t>                                 โทรศัพท์</a:t>
            </a:r>
            <a:r>
              <a:rPr lang="en-US" sz="2400" b="1" dirty="0" smtClean="0"/>
              <a:t>: </a:t>
            </a:r>
            <a:r>
              <a:rPr lang="th-TH" sz="2400" b="1" dirty="0" smtClean="0"/>
              <a:t> 054-409000 ต่อ 1327 </a:t>
            </a:r>
          </a:p>
          <a:p>
            <a:pPr marL="0" indent="0">
              <a:buNone/>
            </a:pPr>
            <a:r>
              <a:rPr lang="th-TH" sz="2400" b="1" dirty="0" smtClean="0"/>
              <a:t>                                         มือถือ </a:t>
            </a:r>
            <a:r>
              <a:rPr lang="en-US" sz="2400" b="1" dirty="0" smtClean="0"/>
              <a:t>: </a:t>
            </a:r>
            <a:r>
              <a:rPr lang="th-TH" sz="2400" b="1" dirty="0" smtClean="0"/>
              <a:t>090-7616500</a:t>
            </a:r>
          </a:p>
          <a:p>
            <a:pPr marL="0" indent="0">
              <a:buNone/>
            </a:pPr>
            <a:r>
              <a:rPr lang="en-US" sz="2000" b="1" dirty="0" smtClean="0"/>
              <a:t>                              Email : </a:t>
            </a:r>
            <a:r>
              <a:rPr lang="en-US" sz="2400" b="1" dirty="0" smtClean="0"/>
              <a:t>pariya2009@hotmail.co.th</a:t>
            </a:r>
            <a:endParaRPr lang="th-TH" sz="2400" b="1" dirty="0"/>
          </a:p>
        </p:txBody>
      </p:sp>
      <p:pic>
        <p:nvPicPr>
          <p:cNvPr id="1026" name="Picture 2" descr="E:\สำรองข้อมูล 020559\หน้าจอ\งาน TB\รูป TB\received_121861017483979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15882"/>
            <a:ext cx="5777880" cy="237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308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90449"/>
            <a:ext cx="8821027" cy="58588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4359" y="6111715"/>
            <a:ext cx="734481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/>
              <a:t>      </a:t>
            </a:r>
            <a:r>
              <a:rPr lang="th-TH" sz="3200" b="1" dirty="0" smtClean="0"/>
              <a:t>244 หมู่4 ตำบล </a:t>
            </a:r>
            <a:r>
              <a:rPr lang="th-TH" sz="3200" b="1" dirty="0" err="1" smtClean="0"/>
              <a:t>หย่</a:t>
            </a:r>
            <a:r>
              <a:rPr lang="th-TH" sz="3200" b="1" dirty="0" smtClean="0"/>
              <a:t>วน อำเภอ เชียงคำ จังหวัด พะเยา 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xmlns="" val="937391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000" b="1" dirty="0" err="1" smtClean="0">
                <a:cs typeface="+mn-cs"/>
              </a:rPr>
              <a:t>ทีมสห</a:t>
            </a:r>
            <a:r>
              <a:rPr lang="th-TH" sz="4000" b="1" dirty="0" smtClean="0">
                <a:cs typeface="+mn-cs"/>
              </a:rPr>
              <a:t>สาขาวิชาชีพ</a:t>
            </a:r>
            <a:endParaRPr lang="en-US" sz="4000" b="1" dirty="0">
              <a:cs typeface="+mn-cs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571500" lvl="0" indent="-571500">
              <a:spcBef>
                <a:spcPts val="0"/>
              </a:spcBef>
              <a:defRPr/>
            </a:pPr>
            <a:endParaRPr lang="en-US" b="1" kern="0" dirty="0" smtClean="0">
              <a:solidFill>
                <a:schemeClr val="tx2">
                  <a:lumMod val="50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marL="571500" lvl="0" indent="-571500">
              <a:spcBef>
                <a:spcPts val="0"/>
              </a:spcBef>
              <a:defRPr/>
            </a:pPr>
            <a:r>
              <a:rPr lang="en-US" b="1" kern="0" dirty="0" smtClean="0">
                <a:solidFill>
                  <a:schemeClr val="tx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MR. TB </a:t>
            </a:r>
            <a:r>
              <a:rPr lang="th-TH" b="1" kern="0" dirty="0" smtClean="0">
                <a:solidFill>
                  <a:schemeClr val="tx2">
                    <a:lumMod val="50000"/>
                  </a:schemeClr>
                </a:solidFill>
                <a:latin typeface="TH Niramit AS" pitchFamily="2" charset="-34"/>
                <a:ea typeface="+mn-ea"/>
              </a:rPr>
              <a:t>แพทย์</a:t>
            </a:r>
            <a:r>
              <a:rPr lang="th-TH" b="1" kern="0" dirty="0" smtClean="0">
                <a:solidFill>
                  <a:schemeClr val="tx2">
                    <a:lumMod val="50000"/>
                  </a:schemeClr>
                </a:solidFill>
                <a:latin typeface="TH Niramit AS" pitchFamily="2" charset="-34"/>
              </a:rPr>
              <a:t>หญิง ยุวดี บูรณวานิชกร</a:t>
            </a:r>
            <a:r>
              <a:rPr lang="th-TH" b="1" kern="0" dirty="0">
                <a:solidFill>
                  <a:schemeClr val="tx2">
                    <a:lumMod val="50000"/>
                  </a:schemeClr>
                </a:solidFill>
                <a:latin typeface="TH Niramit AS" pitchFamily="2" charset="-34"/>
                <a:ea typeface="+mn-ea"/>
              </a:rPr>
              <a:t>			</a:t>
            </a:r>
          </a:p>
          <a:p>
            <a:pPr marL="571500" lvl="0" indent="-571500">
              <a:spcBef>
                <a:spcPts val="0"/>
              </a:spcBef>
              <a:defRPr/>
            </a:pPr>
            <a:r>
              <a:rPr lang="th-TH" b="1" kern="0" dirty="0">
                <a:solidFill>
                  <a:schemeClr val="tx2">
                    <a:lumMod val="50000"/>
                  </a:schemeClr>
                </a:solidFill>
                <a:latin typeface="TH Niramit AS" pitchFamily="2" charset="-34"/>
                <a:ea typeface="+mn-ea"/>
              </a:rPr>
              <a:t>เภสัช</a:t>
            </a:r>
            <a:r>
              <a:rPr lang="th-TH" b="1" kern="0" dirty="0" smtClean="0">
                <a:solidFill>
                  <a:schemeClr val="tx2">
                    <a:lumMod val="50000"/>
                  </a:schemeClr>
                </a:solidFill>
                <a:latin typeface="TH Niramit AS" pitchFamily="2" charset="-34"/>
                <a:ea typeface="+mn-ea"/>
              </a:rPr>
              <a:t>กรหญิง ปิยรัตน์ วินิจกุลชัย</a:t>
            </a:r>
            <a:r>
              <a:rPr lang="th-TH" b="1" kern="0" dirty="0">
                <a:solidFill>
                  <a:schemeClr val="tx2">
                    <a:lumMod val="50000"/>
                  </a:schemeClr>
                </a:solidFill>
                <a:latin typeface="TH Niramit AS" pitchFamily="2" charset="-34"/>
                <a:ea typeface="+mn-ea"/>
              </a:rPr>
              <a:t>		</a:t>
            </a:r>
          </a:p>
          <a:p>
            <a:pPr marL="571500" lvl="0" indent="-571500">
              <a:spcBef>
                <a:spcPts val="0"/>
              </a:spcBef>
              <a:defRPr/>
            </a:pPr>
            <a:r>
              <a:rPr lang="th-TH" b="1" kern="0" dirty="0" smtClean="0">
                <a:solidFill>
                  <a:schemeClr val="tx2">
                    <a:lumMod val="50000"/>
                  </a:schemeClr>
                </a:solidFill>
                <a:latin typeface="TH Niramit AS" pitchFamily="2" charset="-34"/>
                <a:ea typeface="+mn-ea"/>
              </a:rPr>
              <a:t>คุณ</a:t>
            </a:r>
            <a:r>
              <a:rPr lang="th-TH" b="1" kern="0" dirty="0" err="1" smtClean="0">
                <a:solidFill>
                  <a:schemeClr val="tx2">
                    <a:lumMod val="50000"/>
                  </a:schemeClr>
                </a:solidFill>
                <a:latin typeface="TH Niramit AS" pitchFamily="2" charset="-34"/>
                <a:ea typeface="+mn-ea"/>
              </a:rPr>
              <a:t>สุดานี</a:t>
            </a:r>
            <a:r>
              <a:rPr lang="th-TH" b="1" kern="0" dirty="0" smtClean="0">
                <a:solidFill>
                  <a:schemeClr val="tx2">
                    <a:lumMod val="50000"/>
                  </a:schemeClr>
                </a:solidFill>
                <a:latin typeface="TH Niramit AS" pitchFamily="2" charset="-34"/>
                <a:ea typeface="+mn-ea"/>
              </a:rPr>
              <a:t> แสง</a:t>
            </a:r>
            <a:r>
              <a:rPr lang="th-TH" b="1" kern="0" dirty="0" err="1" smtClean="0">
                <a:solidFill>
                  <a:schemeClr val="tx2">
                    <a:lumMod val="50000"/>
                  </a:schemeClr>
                </a:solidFill>
                <a:latin typeface="TH Niramit AS" pitchFamily="2" charset="-34"/>
                <a:ea typeface="+mn-ea"/>
              </a:rPr>
              <a:t>โฮง</a:t>
            </a:r>
            <a:r>
              <a:rPr lang="th-TH" b="1" kern="0" dirty="0" smtClean="0">
                <a:solidFill>
                  <a:schemeClr val="tx2">
                    <a:lumMod val="50000"/>
                  </a:schemeClr>
                </a:solidFill>
                <a:latin typeface="TH Niramit AS" pitchFamily="2" charset="-34"/>
                <a:ea typeface="+mn-ea"/>
              </a:rPr>
              <a:t> นักเทคนิคการแพทย์</a:t>
            </a:r>
          </a:p>
          <a:p>
            <a:pPr marL="571500" lvl="0" indent="-571500">
              <a:spcBef>
                <a:spcPts val="0"/>
              </a:spcBef>
              <a:defRPr/>
            </a:pPr>
            <a:r>
              <a:rPr lang="th-TH" b="1" kern="0" dirty="0" smtClean="0">
                <a:solidFill>
                  <a:schemeClr val="tx2">
                    <a:lumMod val="50000"/>
                  </a:schemeClr>
                </a:solidFill>
                <a:latin typeface="TH Niramit AS" pitchFamily="2" charset="-34"/>
              </a:rPr>
              <a:t>คุณ</a:t>
            </a:r>
            <a:r>
              <a:rPr lang="th-TH" b="1" kern="0" dirty="0" err="1" smtClean="0">
                <a:solidFill>
                  <a:schemeClr val="tx2">
                    <a:lumMod val="50000"/>
                  </a:schemeClr>
                </a:solidFill>
                <a:latin typeface="TH Niramit AS" pitchFamily="2" charset="-34"/>
              </a:rPr>
              <a:t>พันธนา</a:t>
            </a:r>
            <a:r>
              <a:rPr lang="th-TH" b="1" kern="0" dirty="0" smtClean="0">
                <a:solidFill>
                  <a:schemeClr val="tx2">
                    <a:lumMod val="50000"/>
                  </a:schemeClr>
                </a:solidFill>
                <a:latin typeface="TH Niramit AS" pitchFamily="2" charset="-34"/>
              </a:rPr>
              <a:t> เฟื่องฟู </a:t>
            </a:r>
            <a:r>
              <a:rPr lang="th-TH" b="1" kern="0" dirty="0" smtClean="0">
                <a:solidFill>
                  <a:schemeClr val="tx2">
                    <a:lumMod val="50000"/>
                  </a:schemeClr>
                </a:solidFill>
                <a:latin typeface="TH Niramit AS" pitchFamily="2" charset="-34"/>
                <a:ea typeface="+mn-ea"/>
              </a:rPr>
              <a:t>พยาบาลวิชาชีพ เวชกรรมสังคม</a:t>
            </a:r>
            <a:r>
              <a:rPr lang="th-TH" b="1" kern="0" dirty="0">
                <a:solidFill>
                  <a:schemeClr val="tx2">
                    <a:lumMod val="50000"/>
                  </a:schemeClr>
                </a:solidFill>
                <a:latin typeface="TH Niramit AS" pitchFamily="2" charset="-34"/>
                <a:ea typeface="+mn-ea"/>
              </a:rPr>
              <a:t>	</a:t>
            </a:r>
          </a:p>
          <a:p>
            <a:pPr marL="571500" lvl="0" indent="-571500">
              <a:spcBef>
                <a:spcPts val="0"/>
              </a:spcBef>
              <a:defRPr/>
            </a:pPr>
            <a:r>
              <a:rPr lang="th-TH" b="1" kern="0" dirty="0" smtClean="0">
                <a:solidFill>
                  <a:schemeClr val="tx2">
                    <a:lumMod val="50000"/>
                  </a:schemeClr>
                </a:solidFill>
                <a:latin typeface="TH Niramit AS" pitchFamily="2" charset="-34"/>
                <a:ea typeface="+mn-ea"/>
              </a:rPr>
              <a:t>คุณดวงรัตน์ ตาคำ พยาบาลวิชาชีพ คลินิก </a:t>
            </a:r>
            <a:r>
              <a:rPr lang="en-US" b="1" kern="0" dirty="0" smtClean="0">
                <a:solidFill>
                  <a:schemeClr val="tx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HIV</a:t>
            </a:r>
            <a:endParaRPr lang="th-TH" b="1" kern="0" dirty="0" smtClean="0">
              <a:solidFill>
                <a:schemeClr val="tx2">
                  <a:lumMod val="50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marL="571500" lvl="0" indent="-571500">
              <a:spcBef>
                <a:spcPts val="0"/>
              </a:spcBef>
              <a:defRPr/>
            </a:pPr>
            <a:r>
              <a:rPr lang="th-TH" b="1" kern="0" dirty="0" smtClean="0">
                <a:solidFill>
                  <a:schemeClr val="tx2">
                    <a:lumMod val="50000"/>
                  </a:schemeClr>
                </a:solidFill>
                <a:latin typeface="TH Niramit AS" pitchFamily="2" charset="-34"/>
              </a:rPr>
              <a:t>คุณปริยา ใจกล้า พยาบาลวิชาชีพ คลินิก </a:t>
            </a:r>
            <a:r>
              <a:rPr lang="en-US" b="1" kern="0" dirty="0" smtClean="0">
                <a:solidFill>
                  <a:schemeClr val="tx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TB</a:t>
            </a:r>
            <a:endParaRPr lang="th-TH" b="1" kern="0" dirty="0" smtClean="0">
              <a:solidFill>
                <a:schemeClr val="tx2">
                  <a:lumMod val="50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marL="571500" lvl="0" indent="-571500">
              <a:spcBef>
                <a:spcPts val="0"/>
              </a:spcBef>
              <a:defRPr/>
            </a:pPr>
            <a:r>
              <a:rPr lang="th-TH" b="1" kern="0" dirty="0" smtClean="0">
                <a:solidFill>
                  <a:schemeClr val="tx2">
                    <a:lumMod val="50000"/>
                  </a:schemeClr>
                </a:solidFill>
                <a:latin typeface="TH Niramit AS" pitchFamily="2" charset="-34"/>
                <a:ea typeface="+mn-ea"/>
              </a:rPr>
              <a:t>คุณครรชิต จิตรมั่น ผู้ช่วย</a:t>
            </a:r>
            <a:r>
              <a:rPr lang="th-TH" b="1" kern="0" dirty="0">
                <a:solidFill>
                  <a:schemeClr val="tx2">
                    <a:lumMod val="50000"/>
                  </a:schemeClr>
                </a:solidFill>
                <a:latin typeface="TH Niramit AS" pitchFamily="2" charset="-34"/>
                <a:ea typeface="+mn-ea"/>
              </a:rPr>
              <a:t>เหลือคนไข้ </a:t>
            </a:r>
            <a:endParaRPr lang="th-TH" b="1" kern="0" dirty="0" smtClean="0">
              <a:solidFill>
                <a:schemeClr val="tx2">
                  <a:lumMod val="50000"/>
                </a:schemeClr>
              </a:solidFill>
              <a:latin typeface="TH Niramit AS" pitchFamily="2" charset="-34"/>
              <a:ea typeface="+mn-ea"/>
            </a:endParaRPr>
          </a:p>
          <a:p>
            <a:pPr marL="571500" lvl="0" indent="-571500">
              <a:spcBef>
                <a:spcPts val="0"/>
              </a:spcBef>
              <a:defRPr/>
            </a:pPr>
            <a:r>
              <a:rPr lang="th-TH" b="1" kern="0" dirty="0" smtClean="0">
                <a:solidFill>
                  <a:schemeClr val="tx2">
                    <a:lumMod val="50000"/>
                  </a:schemeClr>
                </a:solidFill>
                <a:latin typeface="TH Niramit AS" pitchFamily="2" charset="-34"/>
              </a:rPr>
              <a:t>ทีมผู้รับผิดชอบจาก </a:t>
            </a:r>
            <a:r>
              <a:rPr lang="th-TH" b="1" kern="0" dirty="0" err="1" smtClean="0">
                <a:solidFill>
                  <a:schemeClr val="tx2">
                    <a:lumMod val="50000"/>
                  </a:schemeClr>
                </a:solidFill>
                <a:latin typeface="TH Niramit AS" pitchFamily="2" charset="-34"/>
              </a:rPr>
              <a:t>สสอ</a:t>
            </a:r>
            <a:r>
              <a:rPr lang="th-TH" b="1" kern="0" dirty="0" smtClean="0">
                <a:solidFill>
                  <a:schemeClr val="tx2">
                    <a:lumMod val="50000"/>
                  </a:schemeClr>
                </a:solidFill>
                <a:latin typeface="TH Niramit AS" pitchFamily="2" charset="-34"/>
              </a:rPr>
              <a:t>และ ทุก รพสต เชียงคำ ภูซาง</a:t>
            </a:r>
            <a:endParaRPr lang="th-TH" sz="1200" kern="0" dirty="0">
              <a:solidFill>
                <a:schemeClr val="tx2">
                  <a:lumMod val="50000"/>
                </a:schemeClr>
              </a:solidFill>
              <a:latin typeface="TH Niramit AS" pitchFamily="2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498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64949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th-TH" b="1" dirty="0" smtClean="0"/>
              <a:t>                             </a:t>
            </a:r>
            <a:endParaRPr lang="en-US" dirty="0"/>
          </a:p>
          <a:p>
            <a:pPr lvl="0"/>
            <a:r>
              <a:rPr lang="th-TH" b="1" dirty="0" smtClean="0"/>
              <a:t>กระบวนการ</a:t>
            </a:r>
            <a:r>
              <a:rPr lang="th-TH" b="1" dirty="0"/>
              <a:t>ดูแลรักษา ผู้ป่วยวัณโรค </a:t>
            </a:r>
            <a:endParaRPr lang="th-TH" b="1" dirty="0" smtClean="0"/>
          </a:p>
          <a:p>
            <a:pPr lvl="0"/>
            <a:r>
              <a:rPr lang="th-TH" b="1" dirty="0" smtClean="0"/>
              <a:t>การ</a:t>
            </a:r>
            <a:r>
              <a:rPr lang="th-TH" b="1" dirty="0"/>
              <a:t>ค้นหาและการคัดกรอง ผู้ทีมีอาการสงสัย ผู้ป่วยและประชากรกลุ่มเสี่ยง</a:t>
            </a:r>
            <a:endParaRPr lang="en-US" b="1" dirty="0"/>
          </a:p>
          <a:p>
            <a:pPr lvl="0"/>
            <a:r>
              <a:rPr lang="th-TH" b="1" dirty="0" smtClean="0"/>
              <a:t>การพัฒนาเครือข่าย</a:t>
            </a:r>
            <a:endParaRPr lang="en-US" b="1" dirty="0"/>
          </a:p>
          <a:p>
            <a:pPr lvl="0"/>
            <a:r>
              <a:rPr lang="th-TH" b="1" dirty="0"/>
              <a:t>การเสริมพลังบุคลา</a:t>
            </a:r>
            <a:r>
              <a:rPr lang="th-TH" b="1" dirty="0" smtClean="0"/>
              <a:t>การ </a:t>
            </a:r>
            <a:endParaRPr lang="en-US" b="1" dirty="0"/>
          </a:p>
          <a:p>
            <a:pPr lvl="0"/>
            <a:r>
              <a:rPr lang="th-TH" b="1" dirty="0"/>
              <a:t>วัณโรคดื้อยาพบในกลุ่มผู้ป่วย กลับเป็นซ้ำ </a:t>
            </a:r>
            <a:endParaRPr lang="en-US" b="1" dirty="0"/>
          </a:p>
          <a:p>
            <a:pPr lvl="0"/>
            <a:r>
              <a:rPr lang="th-TH" b="1" dirty="0"/>
              <a:t>เป้าหมายการพัฒนา</a:t>
            </a:r>
            <a:endParaRPr lang="en-US" b="1" dirty="0"/>
          </a:p>
          <a:p>
            <a:pPr lvl="0"/>
            <a:r>
              <a:rPr lang="th-TH" b="1" dirty="0"/>
              <a:t>อัตราสำเร็จของการรักษาวัณ</a:t>
            </a:r>
            <a:r>
              <a:rPr lang="th-TH" b="1" dirty="0" smtClean="0"/>
              <a:t>โรค มากกว่า </a:t>
            </a:r>
            <a:r>
              <a:rPr lang="en-US" sz="2400" b="1" dirty="0"/>
              <a:t>8</a:t>
            </a:r>
            <a:r>
              <a:rPr lang="en-US" sz="2400" b="1" dirty="0" smtClean="0"/>
              <a:t>5 %</a:t>
            </a:r>
            <a:endParaRPr lang="en-US" b="1" dirty="0"/>
          </a:p>
          <a:p>
            <a:pPr lvl="0"/>
            <a:r>
              <a:rPr lang="th-TH" b="1" dirty="0" smtClean="0"/>
              <a:t>อัตรา</a:t>
            </a:r>
            <a:r>
              <a:rPr lang="th-TH" b="1" dirty="0"/>
              <a:t>การ</a:t>
            </a:r>
            <a:r>
              <a:rPr lang="th-TH" b="1" dirty="0" smtClean="0"/>
              <a:t>เสียชีวิต น้อยกว่า </a:t>
            </a:r>
            <a:r>
              <a:rPr lang="en-US" sz="2400" b="1" dirty="0" smtClean="0"/>
              <a:t>10 % </a:t>
            </a:r>
          </a:p>
          <a:p>
            <a:pPr lvl="0"/>
            <a:r>
              <a:rPr lang="th-TH" sz="3000" b="1" dirty="0" smtClean="0"/>
              <a:t>อัตราการขาดนัด 0 </a:t>
            </a:r>
            <a:r>
              <a:rPr lang="en-US" sz="2600" b="1" dirty="0" smtClean="0"/>
              <a:t>%</a:t>
            </a:r>
            <a:endParaRPr lang="en-US" sz="3000" b="1" dirty="0"/>
          </a:p>
          <a:p>
            <a:r>
              <a:rPr lang="th-TH" b="1" dirty="0"/>
              <a:t>อัตราการค้นหาผู้ป่วยรายใหม่ เพิ่มขึ้น 10 </a:t>
            </a:r>
            <a:r>
              <a:rPr lang="en-US" sz="2400" b="1" dirty="0"/>
              <a:t>% </a:t>
            </a:r>
          </a:p>
          <a:p>
            <a:pPr lvl="0"/>
            <a:endParaRPr lang="th-TH" dirty="0"/>
          </a:p>
        </p:txBody>
      </p:sp>
      <p:sp>
        <p:nvSpPr>
          <p:cNvPr id="2" name="TextBox 1"/>
          <p:cNvSpPr txBox="1"/>
          <p:nvPr/>
        </p:nvSpPr>
        <p:spPr>
          <a:xfrm>
            <a:off x="906286" y="260648"/>
            <a:ext cx="7272808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th-TH" b="1" dirty="0" smtClean="0"/>
              <a:t>                          </a:t>
            </a:r>
            <a:r>
              <a:rPr lang="th-TH" sz="3200" b="1" dirty="0" smtClean="0"/>
              <a:t>ประเด็น</a:t>
            </a:r>
            <a:r>
              <a:rPr lang="th-TH" sz="3200" b="1" dirty="0"/>
              <a:t>คุณภาพ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88094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0" y="457200"/>
            <a:ext cx="8229600" cy="501744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th-TH" b="1" dirty="0" smtClean="0"/>
              <a:t>           </a:t>
            </a:r>
            <a:r>
              <a:rPr lang="th-TH" sz="2400" b="1" dirty="0" smtClean="0"/>
              <a:t>จากผลประเมินตนเอง ในแบบประเมินมาตรฐานโรงพยาบาลคุณภาพ</a:t>
            </a:r>
            <a:endParaRPr lang="th-TH" b="1" dirty="0" smtClean="0"/>
          </a:p>
          <a:p>
            <a:pPr marL="0" indent="0">
              <a:buNone/>
            </a:pPr>
            <a:endParaRPr lang="th-TH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90838" y="1444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11" name="ตาราง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63484765"/>
              </p:ext>
            </p:extLst>
          </p:nvPr>
        </p:nvGraphicFramePr>
        <p:xfrm>
          <a:off x="251520" y="1124744"/>
          <a:ext cx="8280920" cy="5363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1940"/>
                <a:gridCol w="4903296"/>
                <a:gridCol w="325000"/>
                <a:gridCol w="325766"/>
                <a:gridCol w="325766"/>
                <a:gridCol w="325000"/>
                <a:gridCol w="325766"/>
                <a:gridCol w="325766"/>
                <a:gridCol w="582620"/>
              </a:tblGrid>
              <a:tr h="17280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มาตรฐาน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รายการ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คะแนน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หมายเหตุ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 anchor="ctr"/>
                </a:tc>
              </a:tr>
              <a:tr h="24481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44814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</a:rPr>
                        <a:t>มาตรฐานที่ 1 การตอบสนองเชิงนโยบาย</a:t>
                      </a:r>
                      <a:r>
                        <a:rPr lang="en-US" sz="1400" dirty="0">
                          <a:effectLst/>
                        </a:rPr>
                        <a:t> (Political commitment)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448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1.1มีเจ้าหน้าที่รับผิดชอบและมีศักยภาพในการปฏิบัติงานคลินิกวัณโรค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/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</a:tr>
              <a:tr h="2448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1.2 มีกิจกรรมรายงานความก้าวหน้าการดำเนินงานวัณโรคในภาพรวมของโรงพยาบาล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/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</a:tr>
              <a:tr h="244814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0" dirty="0">
                          <a:effectLst/>
                        </a:rPr>
                        <a:t>มาตรฐานที่ 2 การค้นหาผู้ป่วยวัณโรคในระยะเริ่มแรก</a:t>
                      </a:r>
                      <a:r>
                        <a:rPr lang="en-US" sz="1400" b="0" dirty="0">
                          <a:effectLst/>
                        </a:rPr>
                        <a:t> (Early TB case detection)</a:t>
                      </a:r>
                      <a:endParaRPr lang="en-US" sz="1200" b="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448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2.1</a:t>
                      </a:r>
                      <a:r>
                        <a:rPr lang="th-TH" sz="1200">
                          <a:effectLst/>
                        </a:rPr>
                        <a:t>การจดทะเบียนชันสูตรเสมหะวัณโรคอย่างครบถ้วน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/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</a:tr>
              <a:tr h="718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2.2 การวินิจฉัยวัณโรคปอดเสมหะลบในผู้ใหญ่ทุกราย ตรวจเสมหะ 3 ตัวอย่าง โดย 1 ตัวอย่างเก็บหลังตื่นนอนตอนเช้า ยกเว้นห้องปฏิบัติการที่ผ่านการประเมินคุณภาพ (</a:t>
                      </a:r>
                      <a:r>
                        <a:rPr lang="en-US" sz="1200" dirty="0">
                          <a:effectLst/>
                        </a:rPr>
                        <a:t>EQA</a:t>
                      </a:r>
                      <a:r>
                        <a:rPr lang="th-TH" sz="1200" dirty="0">
                          <a:effectLst/>
                        </a:rPr>
                        <a:t>) ให้ตรวจเสมหะ 2 ตัวอย่าง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/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</a:tr>
              <a:tr h="282384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มาตรฐานที่ 3 การวินิจฉัยโรค</a:t>
                      </a:r>
                      <a:r>
                        <a:rPr lang="en-US" sz="1200" dirty="0">
                          <a:effectLst/>
                        </a:rPr>
                        <a:t> (TB diagnosis)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89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3.1 การตรวจชันสูตรเสหะด้วยกล้องจุลทรรศน์ผ่านการประเมินคุณภาพตามวิธีการ และเกณฑ์ของกรมควบคุมโรค (</a:t>
                      </a:r>
                      <a:r>
                        <a:rPr lang="en-US" sz="1200">
                          <a:effectLst/>
                        </a:rPr>
                        <a:t>EQA/LQAS</a:t>
                      </a:r>
                      <a:r>
                        <a:rPr lang="th-TH" sz="1200">
                          <a:effectLst/>
                        </a:rPr>
                        <a:t>)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/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</a:tr>
              <a:tr h="489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3.2 ร้อยละของผู้ป่วยวัณโรคปอดเสมหะพบเชื้อรายใหม่(</a:t>
                      </a:r>
                      <a:r>
                        <a:rPr lang="en-US" sz="1200">
                          <a:effectLst/>
                        </a:rPr>
                        <a:t>Incident Tb case</a:t>
                      </a:r>
                      <a:r>
                        <a:rPr lang="th-TH" sz="1200">
                          <a:effectLst/>
                        </a:rPr>
                        <a:t>)ที่เป็นผู้ใหญ่ต่อผู้ป่วยวัณโรคปอดรายใหม่</a:t>
                      </a:r>
                      <a:r>
                        <a:rPr lang="en-US" sz="1200">
                          <a:effectLst/>
                        </a:rPr>
                        <a:t>(Incident Tb case) </a:t>
                      </a:r>
                      <a:r>
                        <a:rPr lang="th-TH" sz="1200">
                          <a:effectLst/>
                        </a:rPr>
                        <a:t>ทั้งหมด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/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</a:tr>
              <a:tr h="244814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มาตรฐานที่ </a:t>
                      </a:r>
                      <a:r>
                        <a:rPr lang="en-US" sz="1200" dirty="0">
                          <a:effectLst/>
                        </a:rPr>
                        <a:t>4 </a:t>
                      </a:r>
                      <a:r>
                        <a:rPr lang="th-TH" sz="1200" dirty="0">
                          <a:effectLst/>
                        </a:rPr>
                        <a:t>การรักษาวัณโรค</a:t>
                      </a:r>
                      <a:r>
                        <a:rPr lang="en-US" sz="1200" dirty="0">
                          <a:effectLst/>
                        </a:rPr>
                        <a:t>(TB Treatment)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448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4.1ผู้ป่วยวัณโรครายใหม่ทุกรายได้รับการรักษาด้วยระบบยา 2</a:t>
                      </a:r>
                      <a:r>
                        <a:rPr lang="en-US" sz="1200">
                          <a:effectLst/>
                        </a:rPr>
                        <a:t>HRZE/4HR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/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</a:tr>
              <a:tr h="478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4.2 </a:t>
                      </a:r>
                      <a:r>
                        <a:rPr lang="th-TH" sz="1200">
                          <a:effectLst/>
                        </a:rPr>
                        <a:t>ผู้ป่วยวัณโรคทุกราย ได้รับการดูแลโดยเน้นผู้ป่วยเป็นศูนย์กลาง (</a:t>
                      </a:r>
                      <a:r>
                        <a:rPr lang="en-US" sz="1200">
                          <a:effectLst/>
                        </a:rPr>
                        <a:t>Patient-Centred approach</a:t>
                      </a:r>
                      <a:r>
                        <a:rPr lang="th-TH" sz="1200">
                          <a:effectLst/>
                        </a:rPr>
                        <a:t>)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/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</a:tr>
              <a:tr h="244814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มาตรฐานที่ </a:t>
                      </a:r>
                      <a:r>
                        <a:rPr lang="en-US" sz="1200">
                          <a:effectLst/>
                        </a:rPr>
                        <a:t>5 </a:t>
                      </a:r>
                      <a:r>
                        <a:rPr lang="th-TH" sz="1200">
                          <a:effectLst/>
                        </a:rPr>
                        <a:t>บริหารจัดการยาวัณโรค</a:t>
                      </a:r>
                      <a:r>
                        <a:rPr lang="en-US" sz="1200">
                          <a:effectLst/>
                        </a:rPr>
                        <a:t>(Anti – TB drug management)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448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5.1 ยาวัณโรคแนวหนึ่ง(</a:t>
                      </a:r>
                      <a:r>
                        <a:rPr lang="en-US" sz="1200">
                          <a:effectLst/>
                        </a:rPr>
                        <a:t>First line Drugs</a:t>
                      </a:r>
                      <a:r>
                        <a:rPr lang="th-TH" sz="1200">
                          <a:effectLst/>
                        </a:rPr>
                        <a:t>)มีเพียงพอและมีการบริบาลทางเภสัชกรรม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/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</a:tr>
              <a:tr h="2448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5.2 ยาวัณโรคแนวหนึ่ง(</a:t>
                      </a:r>
                      <a:r>
                        <a:rPr lang="en-US" sz="1200">
                          <a:effectLst/>
                        </a:rPr>
                        <a:t>First line Drugs) </a:t>
                      </a:r>
                      <a:r>
                        <a:rPr lang="th-TH" sz="1200">
                          <a:effectLst/>
                        </a:rPr>
                        <a:t>มีคุณภาพและมีการจัดเก็บตามมาตรฐาน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/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4126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19412514"/>
              </p:ext>
            </p:extLst>
          </p:nvPr>
        </p:nvGraphicFramePr>
        <p:xfrm>
          <a:off x="539552" y="1052736"/>
          <a:ext cx="8208911" cy="5306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7402"/>
                <a:gridCol w="4760382"/>
                <a:gridCol w="302164"/>
                <a:gridCol w="315527"/>
                <a:gridCol w="316270"/>
                <a:gridCol w="315527"/>
                <a:gridCol w="315527"/>
                <a:gridCol w="316270"/>
                <a:gridCol w="749842"/>
              </a:tblGrid>
              <a:tr h="429210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มาตรฐานที่ 6 ทะเบียนและรายงานวัณโรค</a:t>
                      </a:r>
                      <a:r>
                        <a:rPr lang="en-US" sz="1200" dirty="0">
                          <a:effectLst/>
                        </a:rPr>
                        <a:t>(TB records and report)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51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6.1 การขึ้นทะเบียนผู้ป่วยวัณโรคเสมหะพบเชื้อรายใหม่ทุกรายและกรอกข้อมูลอย่างครบถ้วน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/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7145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6.2 การจัดทำรายงานรอบ 3 เดือนอย่างครบถ้วน และส่งรายงานจากรพ.ถึงสสจ.ทันในเวลาภายใน 14 วันหลังสิ้นสุด </a:t>
                      </a:r>
                      <a:r>
                        <a:rPr lang="en-US" sz="1200">
                          <a:effectLst/>
                        </a:rPr>
                        <a:t>Cohort</a:t>
                      </a:r>
                      <a:r>
                        <a:rPr lang="th-TH" sz="1200">
                          <a:effectLst/>
                        </a:rPr>
                        <a:t>หรือ มีข้อมูลวัณโรคของรพ.ในระบบแจ้งกลับ(</a:t>
                      </a:r>
                      <a:r>
                        <a:rPr lang="en-US" sz="1200">
                          <a:effectLst/>
                        </a:rPr>
                        <a:t>TB data feedback system</a:t>
                      </a:r>
                      <a:r>
                        <a:rPr lang="th-TH" sz="1200">
                          <a:effectLst/>
                        </a:rPr>
                        <a:t>)</a:t>
                      </a:r>
                      <a:r>
                        <a:rPr lang="en-US" sz="1200">
                          <a:effectLst/>
                        </a:rPr>
                        <a:t> * </a:t>
                      </a:r>
                      <a:r>
                        <a:rPr lang="th-TH" sz="1200">
                          <a:effectLst/>
                        </a:rPr>
                        <a:t>เขต 1 ใช้รายงานในระบบ</a:t>
                      </a:r>
                      <a:r>
                        <a:rPr lang="en-US" sz="1200">
                          <a:effectLst/>
                        </a:rPr>
                        <a:t>TBCM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/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238196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มาตรฐานที่ 7 การป้องกันการแพร่กระจายเชื้อวัณโรคในสถานพยาบาล</a:t>
                      </a:r>
                      <a:r>
                        <a:rPr lang="en-US" sz="1200">
                          <a:effectLst/>
                        </a:rPr>
                        <a:t>(TB infection control)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76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7.1 บริการช่องทางด่วน/พิเศษ สำหรับการตรวจผู้มีอาการสงสัยวัณโรค และผู้ป่วยวัณโรคเมื่อมารับการรักษาแบบผู้ป่วยนอก (แผนกผู้ป่วยนอก แผนการเอกซเรย์ แผนกชันสูตรและแผนกเภสัชกรรม)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/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2381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7.2 </a:t>
                      </a:r>
                      <a:r>
                        <a:rPr lang="th-TH" sz="1200">
                          <a:effectLst/>
                        </a:rPr>
                        <a:t>การจัดสถานที่ของคลินิกวัณโรคแยกห่างจากคลินิกผู้ป่วยอื่นๆที่มีความเสี่ยงต่อการติดเชื้อวัณโรค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/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238196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มาตรฐานที่ 8 การดำเนินงานวัณโรคและโรคเอดส์</a:t>
                      </a:r>
                      <a:r>
                        <a:rPr lang="en-US" sz="1200">
                          <a:effectLst/>
                        </a:rPr>
                        <a:t>(TB/HIV)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381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8.1 ผู้ป่วยวัณโรคทุกรายที่ขึ้นทะเบียนรักษามีผลตรวจ </a:t>
                      </a:r>
                      <a:r>
                        <a:rPr lang="en-US" sz="1200">
                          <a:effectLst/>
                        </a:rPr>
                        <a:t>HIV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/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2381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8.2 </a:t>
                      </a:r>
                      <a:r>
                        <a:rPr lang="th-TH" sz="1200">
                          <a:effectLst/>
                        </a:rPr>
                        <a:t>ผู้ป่วยวัณโรคติดเชื้อ เอช ไอ วี ได้รับยาต้านไวรัสระหว่างรักษาวัณโรค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/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238196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มาตรฐานที่ 9 การบริหารจัดการวัณโรคดื้อยา</a:t>
                      </a:r>
                      <a:r>
                        <a:rPr lang="en-US" sz="1200">
                          <a:effectLst/>
                        </a:rPr>
                        <a:t>(Programmatic Management of Drug – resistant TB : PMDT)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76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9.1 ผู้ป่วยที่มีประวัติการรักษาวัณโรคมาก่อน (</a:t>
                      </a:r>
                      <a:r>
                        <a:rPr lang="en-US" sz="1200">
                          <a:effectLst/>
                        </a:rPr>
                        <a:t>History of previoustreatment</a:t>
                      </a:r>
                      <a:r>
                        <a:rPr lang="th-TH" sz="1200">
                          <a:effectLst/>
                        </a:rPr>
                        <a:t>) มีผลการตรวจทดสอบความไวต่อยาวัณโรคแนวที่ 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/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2381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9.2 </a:t>
                      </a:r>
                      <a:r>
                        <a:rPr lang="th-TH" sz="1200">
                          <a:effectLst/>
                        </a:rPr>
                        <a:t>ผู้ป่วยวัณโรคดื้อ (</a:t>
                      </a:r>
                      <a:r>
                        <a:rPr lang="en-US" sz="1200">
                          <a:effectLst/>
                        </a:rPr>
                        <a:t>Confirmed RR-TB/MDR-TB</a:t>
                      </a:r>
                      <a:r>
                        <a:rPr lang="th-TH" sz="1200">
                          <a:effectLst/>
                        </a:rPr>
                        <a:t>) ได้รับการขึ้นทะเบียนและรักษาถูกต้องทุกราย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/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238196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มาตรฐานที่ 10 การประเมินผลการรักษาวัณโรค </a:t>
                      </a:r>
                      <a:r>
                        <a:rPr lang="en-US" sz="1200">
                          <a:effectLst/>
                        </a:rPr>
                        <a:t>(Treatment Outcome)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381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10.1 อัตราความสำเร็จการรักษาในผู้ป่วยวัณโรคปอดรายใหม่เสมหะพบเชื้อ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/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2381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10.2 อัตราการขาดยา มากกว่า 2 เดือนติดต่อกัน ในผู้ป่วยวัณโรคปอดรายใหม่เสมหะพบเชื้อ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/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23819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รวม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lang="en-US" sz="1000" dirty="0" smtClean="0">
                          <a:effectLst/>
                        </a:rPr>
                        <a:t>60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lang="en-US" sz="1000" dirty="0" smtClean="0">
                          <a:effectLst/>
                        </a:rPr>
                        <a:t>12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lang="en-US" sz="1000" dirty="0" smtClean="0">
                          <a:effectLst/>
                        </a:rPr>
                        <a:t>9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lang="en-US" sz="1000" dirty="0" smtClean="0">
                          <a:effectLst/>
                        </a:rPr>
                        <a:t>2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lang="en-US" sz="1000" dirty="0" smtClean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lang="en-US" sz="1000" dirty="0" smtClean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23819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รวมทั้งหมด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               </a:t>
                      </a:r>
                      <a:r>
                        <a:rPr lang="en-US" sz="1200" dirty="0" smtClean="0">
                          <a:effectLst/>
                        </a:rPr>
                        <a:t>84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3968622"/>
              </p:ext>
            </p:extLst>
          </p:nvPr>
        </p:nvGraphicFramePr>
        <p:xfrm>
          <a:off x="539553" y="476672"/>
          <a:ext cx="8208912" cy="489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5924"/>
                <a:gridCol w="4751784"/>
                <a:gridCol w="314958"/>
                <a:gridCol w="315700"/>
                <a:gridCol w="315700"/>
                <a:gridCol w="314958"/>
                <a:gridCol w="315700"/>
                <a:gridCol w="315700"/>
                <a:gridCol w="748488"/>
              </a:tblGrid>
              <a:tr h="24481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มาตรฐาน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รายการ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คะแนน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หมายเหตุ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7084" marR="67084" marT="0" marB="0" anchor="ctr"/>
                </a:tc>
              </a:tr>
              <a:tr h="24481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dirty="0" smtClean="0"/>
                        <a:t>5</a:t>
                      </a:r>
                      <a:endParaRPr lang="th-TH" sz="1600" dirty="0"/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r>
                        <a:rPr lang="th-TH" sz="1600" dirty="0" smtClean="0"/>
                        <a:t>4</a:t>
                      </a:r>
                      <a:endParaRPr lang="th-TH" sz="1600" dirty="0"/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r>
                        <a:rPr lang="th-TH" sz="1600" dirty="0" smtClean="0"/>
                        <a:t>3</a:t>
                      </a:r>
                      <a:endParaRPr lang="th-TH" sz="1600" dirty="0"/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r>
                        <a:rPr lang="th-TH" sz="1600" dirty="0" smtClean="0"/>
                        <a:t>2</a:t>
                      </a:r>
                      <a:endParaRPr lang="th-TH" sz="1600" dirty="0"/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r>
                        <a:rPr lang="th-TH" sz="1600" dirty="0" smtClean="0"/>
                        <a:t>1</a:t>
                      </a:r>
                      <a:endParaRPr lang="th-TH" sz="1600" dirty="0"/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r>
                        <a:rPr lang="th-TH" sz="1600" dirty="0" smtClean="0"/>
                        <a:t>0</a:t>
                      </a:r>
                      <a:endParaRPr lang="th-TH" sz="1600" dirty="0"/>
                    </a:p>
                  </a:txBody>
                  <a:tcPr marL="67084" marR="67084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8380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57606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th-TH" sz="2800" b="1" dirty="0" smtClean="0">
              <a:solidFill>
                <a:srgbClr val="002060"/>
              </a:solidFill>
              <a:latin typeface="TH Niramit AS" pitchFamily="2" charset="-34"/>
            </a:endParaRPr>
          </a:p>
          <a:p>
            <a:pPr>
              <a:buNone/>
            </a:pPr>
            <a:r>
              <a:rPr lang="th-TH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</a:rPr>
              <a:t>     </a:t>
            </a:r>
            <a:r>
              <a:rPr lang="th-TH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</a:rPr>
              <a:t>ด้านบุคลากร</a:t>
            </a:r>
          </a:p>
          <a:p>
            <a:pPr>
              <a:buNone/>
            </a:pPr>
            <a:r>
              <a:rPr lang="th-TH" sz="2800" b="1" dirty="0" smtClean="0">
                <a:solidFill>
                  <a:srgbClr val="002060"/>
                </a:solidFill>
                <a:latin typeface="TH Niramit AS" pitchFamily="2" charset="-34"/>
              </a:rPr>
              <a:t>1.กำหนดให้มีเจ้าหน้าที่รับผิดชอบในการปฏิบัติงานคลินิกวัณโรค</a:t>
            </a:r>
            <a:endParaRPr lang="en-US" sz="2800" b="1" dirty="0" smtClean="0">
              <a:solidFill>
                <a:srgbClr val="002060"/>
              </a:solidFill>
              <a:latin typeface="TH Niramit AS" pitchFamily="2" charset="-34"/>
            </a:endParaRPr>
          </a:p>
          <a:p>
            <a:pPr marL="0" indent="0">
              <a:buNone/>
            </a:pPr>
            <a:r>
              <a:rPr lang="th-TH" sz="2800" b="1" dirty="0" smtClean="0">
                <a:solidFill>
                  <a:srgbClr val="002060"/>
                </a:solidFill>
                <a:latin typeface="TH Niramit AS" pitchFamily="2" charset="-34"/>
              </a:rPr>
              <a:t>- จัดประชุมรายงาน</a:t>
            </a:r>
            <a:r>
              <a:rPr lang="th-TH" sz="2800" b="1" dirty="0">
                <a:solidFill>
                  <a:srgbClr val="002060"/>
                </a:solidFill>
                <a:latin typeface="TH Niramit AS" pitchFamily="2" charset="-34"/>
              </a:rPr>
              <a:t>ความก้าวหน้าการ</a:t>
            </a:r>
            <a:r>
              <a:rPr lang="th-TH" sz="2800" b="1" dirty="0" smtClean="0">
                <a:solidFill>
                  <a:srgbClr val="002060"/>
                </a:solidFill>
                <a:latin typeface="TH Niramit AS" pitchFamily="2" charset="-34"/>
              </a:rPr>
              <a:t>ดำเนินงาน</a:t>
            </a:r>
            <a:endParaRPr lang="th-TH" sz="2800" b="1" dirty="0">
              <a:solidFill>
                <a:srgbClr val="002060"/>
              </a:solidFill>
              <a:latin typeface="TH Niramit AS" pitchFamily="2" charset="-34"/>
            </a:endParaRPr>
          </a:p>
          <a:p>
            <a:pPr marL="0" indent="0">
              <a:buNone/>
            </a:pPr>
            <a:r>
              <a:rPr lang="th-TH" sz="2800" b="1" dirty="0" smtClean="0">
                <a:latin typeface="TH Niramit AS" pitchFamily="2" charset="-34"/>
              </a:rPr>
              <a:t>นำเสนอ</a:t>
            </a:r>
            <a:r>
              <a:rPr lang="th-TH" sz="2800" b="1" dirty="0">
                <a:latin typeface="TH Niramit AS" pitchFamily="2" charset="-34"/>
              </a:rPr>
              <a:t>ผลการดำเนินงาน</a:t>
            </a:r>
            <a:r>
              <a:rPr lang="th-TH" sz="2800" b="1" dirty="0" smtClean="0">
                <a:latin typeface="TH Niramit AS" pitchFamily="2" charset="-34"/>
              </a:rPr>
              <a:t>ร่วมกับเครือข่าย</a:t>
            </a:r>
          </a:p>
          <a:p>
            <a:pPr marL="0" indent="0">
              <a:buNone/>
            </a:pPr>
            <a:endParaRPr lang="th-TH" sz="2800" b="1" dirty="0">
              <a:latin typeface="TH Niramit AS" pitchFamily="2" charset="-34"/>
            </a:endParaRPr>
          </a:p>
          <a:p>
            <a:pPr>
              <a:buNone/>
            </a:pPr>
            <a:r>
              <a:rPr lang="th-TH" sz="2800" b="1" dirty="0" smtClean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-กำหนด</a:t>
            </a:r>
            <a:r>
              <a:rPr lang="th-TH" sz="2800" b="1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รายชื่อเจ้าหน้าที่รับผิดชอบงานวัณโรค </a:t>
            </a:r>
            <a:endParaRPr lang="th-TH" sz="2800" b="1" dirty="0" smtClean="0">
              <a:solidFill>
                <a:schemeClr val="accent6">
                  <a:lumMod val="50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buNone/>
            </a:pPr>
            <a:r>
              <a:rPr lang="th-TH" sz="2800" b="1" dirty="0" smtClean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ทุก </a:t>
            </a:r>
            <a:r>
              <a:rPr lang="th-TH" sz="2800" b="1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รพ.สต.  มีการจัดส่งข้อมูลการขึ้น</a:t>
            </a:r>
            <a:r>
              <a:rPr lang="th-TH" sz="2800" b="1" dirty="0" smtClean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ทะเบียน</a:t>
            </a:r>
          </a:p>
          <a:p>
            <a:pPr>
              <a:buNone/>
            </a:pPr>
            <a:r>
              <a:rPr lang="th-TH" sz="2800" b="1" dirty="0" smtClean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รักษา</a:t>
            </a:r>
            <a:r>
              <a:rPr lang="th-TH" sz="2800" b="1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วัณโรค ให้พื้นที่ทราบ เพื่อการ</a:t>
            </a:r>
            <a:r>
              <a:rPr lang="th-TH" sz="2800" b="1" dirty="0" smtClean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ติดตาม</a:t>
            </a:r>
          </a:p>
          <a:p>
            <a:pPr>
              <a:buNone/>
            </a:pPr>
            <a:r>
              <a:rPr lang="th-TH" sz="2800" b="1" dirty="0" smtClean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เยี่ยม</a:t>
            </a:r>
            <a:r>
              <a:rPr lang="th-TH" sz="2800" b="1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บ้านและวางแผนการ </a:t>
            </a:r>
            <a:r>
              <a:rPr lang="en-US" sz="2800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DOTs</a:t>
            </a:r>
            <a:endParaRPr lang="th-TH" sz="2800" b="1" dirty="0">
              <a:solidFill>
                <a:srgbClr val="FF0000"/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buNone/>
            </a:pPr>
            <a:endParaRPr lang="th-TH" sz="2800" b="1" dirty="0" smtClean="0">
              <a:latin typeface="TH Niramit AS" pitchFamily="2" charset="-34"/>
            </a:endParaRPr>
          </a:p>
          <a:p>
            <a:pPr marL="0" indent="0">
              <a:buNone/>
            </a:pPr>
            <a:endParaRPr lang="th-TH" sz="2800" b="1" dirty="0">
              <a:solidFill>
                <a:srgbClr val="002060"/>
              </a:solidFill>
              <a:latin typeface="Cordia New" pitchFamily="34" charset="-34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รูปภาพ 4" descr="C360_2016-03-24-09-24-06-625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420886"/>
            <a:ext cx="2592288" cy="41044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7704" y="242645"/>
            <a:ext cx="496855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002060"/>
                </a:solidFill>
                <a:latin typeface="TH Niramit AS" pitchFamily="2" charset="-34"/>
              </a:rPr>
              <a:t>              กิจกรรม</a:t>
            </a:r>
            <a:r>
              <a:rPr lang="th-TH" sz="3600" b="1" dirty="0">
                <a:solidFill>
                  <a:srgbClr val="002060"/>
                </a:solidFill>
                <a:latin typeface="TH Niramit AS" pitchFamily="2" charset="-34"/>
              </a:rPr>
              <a:t>การ</a:t>
            </a:r>
            <a:r>
              <a:rPr lang="th-TH" sz="3600" b="1" dirty="0" smtClean="0">
                <a:solidFill>
                  <a:srgbClr val="002060"/>
                </a:solidFill>
                <a:latin typeface="TH Niramit AS" pitchFamily="2" charset="-34"/>
              </a:rPr>
              <a:t>พัฒนา</a:t>
            </a:r>
          </a:p>
          <a:p>
            <a:endParaRPr lang="th-TH" sz="2000" b="1" dirty="0">
              <a:solidFill>
                <a:srgbClr val="002060"/>
              </a:solidFill>
              <a:latin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8188669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2352</Words>
  <Application>Microsoft Office PowerPoint</Application>
  <PresentationFormat>นำเสนอทางหน้าจอ (4:3)</PresentationFormat>
  <Paragraphs>634</Paragraphs>
  <Slides>31</Slides>
  <Notes>2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31</vt:i4>
      </vt:variant>
    </vt:vector>
  </HeadingPairs>
  <TitlesOfParts>
    <vt:vector size="32" baseType="lpstr">
      <vt:lpstr>ชุดรูปแบบของ Office</vt:lpstr>
      <vt:lpstr>ภาพนิ่ง 1</vt:lpstr>
      <vt:lpstr>คำสำคัญ</vt:lpstr>
      <vt:lpstr>สรุปผลงานโดยย่อ</vt:lpstr>
      <vt:lpstr>ภาพนิ่ง 4</vt:lpstr>
      <vt:lpstr>ทีมสหสาขาวิชาชีพ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OPD</vt:lpstr>
      <vt:lpstr>  เอกซเรย์  </vt:lpstr>
      <vt:lpstr>  แผนกผู้ป่วยใน</vt:lpstr>
      <vt:lpstr>   </vt:lpstr>
      <vt:lpstr> ช่วยเหลือ สนับสนุน แบบองค์รวม /ปัจจัยสี่  ประสาน อปท NGO ชุมชน ติดตามการรักษาต่อเนื่อง 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ภาพนิ่ง 28</vt:lpstr>
      <vt:lpstr>ผลการดำเนินงาน </vt:lpstr>
      <vt:lpstr>บทเรียนที่ได้รับ</vt:lpstr>
      <vt:lpstr>การติดต่อกับทีม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roumjai6_user</dc:creator>
  <cp:lastModifiedBy>Mr.Robin ThaiSakon</cp:lastModifiedBy>
  <cp:revision>44</cp:revision>
  <dcterms:created xsi:type="dcterms:W3CDTF">2016-07-08T09:36:56Z</dcterms:created>
  <dcterms:modified xsi:type="dcterms:W3CDTF">2016-07-10T03:17:42Z</dcterms:modified>
</cp:coreProperties>
</file>